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3F8_E05FA018.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4" r:id="rId5"/>
  </p:sldMasterIdLst>
  <p:notesMasterIdLst>
    <p:notesMasterId r:id="rId27"/>
  </p:notesMasterIdLst>
  <p:sldIdLst>
    <p:sldId id="1015" r:id="rId6"/>
    <p:sldId id="262" r:id="rId7"/>
    <p:sldId id="263" r:id="rId8"/>
    <p:sldId id="283" r:id="rId9"/>
    <p:sldId id="284" r:id="rId10"/>
    <p:sldId id="286" r:id="rId11"/>
    <p:sldId id="1016" r:id="rId12"/>
    <p:sldId id="288" r:id="rId13"/>
    <p:sldId id="289" r:id="rId14"/>
    <p:sldId id="290" r:id="rId15"/>
    <p:sldId id="1017" r:id="rId16"/>
    <p:sldId id="292" r:id="rId17"/>
    <p:sldId id="1021" r:id="rId18"/>
    <p:sldId id="294" r:id="rId19"/>
    <p:sldId id="296" r:id="rId20"/>
    <p:sldId id="297" r:id="rId21"/>
    <p:sldId id="1018" r:id="rId22"/>
    <p:sldId id="300" r:id="rId23"/>
    <p:sldId id="295" r:id="rId24"/>
    <p:sldId id="1014" r:id="rId25"/>
    <p:sldId id="1022"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06CB46-2AA0-624C-2C44-8EFF92AEF09C}" name="Faith Martin" initials="FM" userId="S::fmartin@nu.edu::bd92fb96-7bcb-4e97-bcba-758276f4e3b1" providerId="AD"/>
  <p188:author id="{30A45A81-EE7F-D81C-07AA-1F6CF51D06F1}" name="Pearl Hoeglund" initials="PH" userId="S::phoeglund@nu.edu::780a957c-623d-414a-aed6-3c52413935db" providerId="AD"/>
  <p188:author id="{36446AD4-9634-011C-C52B-4EBDDD4D02FD}" name="Jack Alotto" initials="JA" userId="S::jalotto@nu.edu::aeccee4a-96c5-4eda-9b73-e60c39b9ca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36C5"/>
    <a:srgbClr val="D7D9ED"/>
    <a:srgbClr val="F3A260"/>
    <a:srgbClr val="87AFA8"/>
    <a:srgbClr val="BAD1CD"/>
    <a:srgbClr val="231650"/>
    <a:srgbClr val="B9BDDF"/>
    <a:srgbClr val="015A98"/>
    <a:srgbClr val="FEC51D"/>
    <a:srgbClr val="65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898E0-9F13-CC69-3FFB-4990450C8B20}" v="50" dt="2023-03-17T16:15:14.717"/>
    <p1510:client id="{97930FDB-E811-907D-47CE-60A7F612B00C}" v="2" dt="2023-03-18T00:26:34.591"/>
    <p1510:client id="{AD5C6577-AAB4-492E-BAAF-C89FAB55024B}" v="533" dt="2023-03-17T15:26:02.240"/>
    <p1510:client id="{E6117E7E-9D82-381F-A56A-0EAEB22A1085}" v="6" dt="2023-03-17T21:24:05.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40" autoAdjust="0"/>
  </p:normalViewPr>
  <p:slideViewPr>
    <p:cSldViewPr snapToGrid="0" snapToObjects="1">
      <p:cViewPr varScale="1">
        <p:scale>
          <a:sx n="186" d="100"/>
          <a:sy n="186" d="100"/>
        </p:scale>
        <p:origin x="2574" y="14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omments/modernComment_3F8_E05FA018.xml><?xml version="1.0" encoding="utf-8"?>
<p188:cmLst xmlns:a="http://schemas.openxmlformats.org/drawingml/2006/main" xmlns:r="http://schemas.openxmlformats.org/officeDocument/2006/relationships" xmlns:p188="http://schemas.microsoft.com/office/powerpoint/2018/8/main">
  <p188:cm id="{1A68CDAE-F01C-4AAE-9C31-07BE81BCB31F}" authorId="{30A45A81-EE7F-D81C-07AA-1F6CF51D06F1}" created="2023-03-15T23:11:04.492">
    <ac:txMkLst xmlns:ac="http://schemas.microsoft.com/office/drawing/2013/main/command">
      <pc:docMk xmlns:pc="http://schemas.microsoft.com/office/powerpoint/2013/main/command"/>
      <pc:sldMk xmlns:pc="http://schemas.microsoft.com/office/powerpoint/2013/main/command" cId="3764363288" sldId="1016"/>
      <ac:graphicFrameMk id="4" creationId="{826BB35B-500C-F8F1-B909-2F67E0CEEDCA}"/>
      <dc:dgmMk xmlns:dc="http://schemas.microsoft.com/office/drawing/2013/diagram/command"/>
      <dc:nodeMk xmlns:dc="http://schemas.microsoft.com/office/drawing/2013/diagram/command" id="{AEF1BC3D-60F2-4ED2-B84A-F66F9C91D876}"/>
      <ac:txMk cp="8" len="9">
        <ac:context len="33" hash="1815919640"/>
      </ac:txMk>
    </ac:txMkLst>
    <p188:pos x="2572148" y="1089062"/>
    <p188:replyLst>
      <p188:reply id="{15F67B40-502E-499F-92C6-1FC3AB7E6F1E}" authorId="{36446AD4-9634-011C-C52B-4EBDDD4D02FD}" created="2023-03-16T02:10:41.780">
        <p188:txBody>
          <a:bodyPr/>
          <a:lstStyle/>
          <a:p>
            <a:r>
              <a:rPr lang="en-US"/>
              <a:t>[@Pearl Hoeglund] Yes,</a:t>
            </a:r>
          </a:p>
        </p188:txBody>
      </p188:reply>
    </p188:replyLst>
    <p188:txBody>
      <a:bodyPr/>
      <a:lstStyle/>
      <a:p>
        <a:r>
          <a:rPr lang="en-US"/>
          <a:t>[@Jack Alotto] I changed this from "foundation" to "framework" - that ok?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DC19A-50BF-4207-A926-7B9896F05E2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9799282-C3F9-4307-8686-A418E302F2C0}">
      <dgm:prSet/>
      <dgm:spPr>
        <a:solidFill>
          <a:srgbClr val="5736C5"/>
        </a:solidFill>
      </dgm:spPr>
      <dgm:t>
        <a:bodyPr/>
        <a:lstStyle/>
        <a:p>
          <a:r>
            <a:rPr lang="en-US" b="0" i="0" dirty="0"/>
            <a:t>Establish foundation for </a:t>
          </a:r>
          <a:r>
            <a:rPr lang="en-US" b="1" i="0" dirty="0"/>
            <a:t>success</a:t>
          </a:r>
          <a:endParaRPr lang="en-US" dirty="0"/>
        </a:p>
      </dgm:t>
    </dgm:pt>
    <dgm:pt modelId="{F1C623AB-23E7-41D6-9608-3F68CF41F89A}" type="parTrans" cxnId="{399E4F1F-F36B-4902-8AF7-19A8B5E52A8B}">
      <dgm:prSet/>
      <dgm:spPr/>
      <dgm:t>
        <a:bodyPr/>
        <a:lstStyle/>
        <a:p>
          <a:endParaRPr lang="en-US"/>
        </a:p>
      </dgm:t>
    </dgm:pt>
    <dgm:pt modelId="{A3B1A59B-5F53-4E4C-968D-AD5343039FA8}" type="sibTrans" cxnId="{399E4F1F-F36B-4902-8AF7-19A8B5E52A8B}">
      <dgm:prSet/>
      <dgm:spPr/>
      <dgm:t>
        <a:bodyPr/>
        <a:lstStyle/>
        <a:p>
          <a:endParaRPr lang="en-US"/>
        </a:p>
      </dgm:t>
    </dgm:pt>
    <dgm:pt modelId="{AEF1BC3D-60F2-4ED2-B84A-F66F9C91D876}">
      <dgm:prSet/>
      <dgm:spPr>
        <a:solidFill>
          <a:srgbClr val="5736C5"/>
        </a:solidFill>
      </dgm:spPr>
      <dgm:t>
        <a:bodyPr/>
        <a:lstStyle/>
        <a:p>
          <a:r>
            <a:rPr lang="en-US" b="0" i="0" dirty="0"/>
            <a:t>Outline </a:t>
          </a:r>
          <a:r>
            <a:rPr lang="en-US" b="1" i="0" dirty="0"/>
            <a:t>strategies</a:t>
          </a:r>
          <a:endParaRPr lang="en-US" dirty="0"/>
        </a:p>
      </dgm:t>
    </dgm:pt>
    <dgm:pt modelId="{B18DB525-AAE3-46AE-B5DC-4B224DE088E8}" type="parTrans" cxnId="{396BDC71-063E-415F-AFA8-3F2F533B921D}">
      <dgm:prSet/>
      <dgm:spPr/>
      <dgm:t>
        <a:bodyPr/>
        <a:lstStyle/>
        <a:p>
          <a:endParaRPr lang="en-US"/>
        </a:p>
      </dgm:t>
    </dgm:pt>
    <dgm:pt modelId="{E97CDC4A-68D8-43E3-8402-31D9883AAF61}" type="sibTrans" cxnId="{396BDC71-063E-415F-AFA8-3F2F533B921D}">
      <dgm:prSet/>
      <dgm:spPr/>
      <dgm:t>
        <a:bodyPr/>
        <a:lstStyle/>
        <a:p>
          <a:endParaRPr lang="en-US"/>
        </a:p>
      </dgm:t>
    </dgm:pt>
    <dgm:pt modelId="{10CA6C32-B115-4557-89BD-1434B657483D}">
      <dgm:prSet/>
      <dgm:spPr>
        <a:solidFill>
          <a:srgbClr val="5736C5"/>
        </a:solidFill>
      </dgm:spPr>
      <dgm:t>
        <a:bodyPr/>
        <a:lstStyle/>
        <a:p>
          <a:r>
            <a:rPr lang="en-US" b="0" i="0" dirty="0"/>
            <a:t>Identify </a:t>
          </a:r>
          <a:r>
            <a:rPr lang="en-US" b="1" i="0" dirty="0"/>
            <a:t>resources</a:t>
          </a:r>
          <a:r>
            <a:rPr lang="en-US" b="0" i="0" dirty="0"/>
            <a:t> needed</a:t>
          </a:r>
          <a:endParaRPr lang="en-US" dirty="0"/>
        </a:p>
      </dgm:t>
    </dgm:pt>
    <dgm:pt modelId="{8E95DA4D-AE6C-4FA7-93EB-2BC5B5D94E71}" type="parTrans" cxnId="{D92D6FE3-7608-4406-9C7C-CF271AED76BB}">
      <dgm:prSet/>
      <dgm:spPr/>
      <dgm:t>
        <a:bodyPr/>
        <a:lstStyle/>
        <a:p>
          <a:endParaRPr lang="en-US"/>
        </a:p>
      </dgm:t>
    </dgm:pt>
    <dgm:pt modelId="{95276C84-B24F-42BE-8527-D82253903AB9}" type="sibTrans" cxnId="{D92D6FE3-7608-4406-9C7C-CF271AED76BB}">
      <dgm:prSet/>
      <dgm:spPr/>
      <dgm:t>
        <a:bodyPr/>
        <a:lstStyle/>
        <a:p>
          <a:endParaRPr lang="en-US"/>
        </a:p>
      </dgm:t>
    </dgm:pt>
    <dgm:pt modelId="{E1CDB084-76A2-448D-BFAA-1DF74EF240F4}">
      <dgm:prSet/>
      <dgm:spPr>
        <a:solidFill>
          <a:srgbClr val="5736C5"/>
        </a:solidFill>
      </dgm:spPr>
      <dgm:t>
        <a:bodyPr/>
        <a:lstStyle/>
        <a:p>
          <a:r>
            <a:rPr lang="en-US" b="0" i="0" dirty="0"/>
            <a:t>Monitor </a:t>
          </a:r>
          <a:r>
            <a:rPr lang="en-US" b="1" i="0" dirty="0"/>
            <a:t>progress</a:t>
          </a:r>
          <a:endParaRPr lang="en-US" dirty="0"/>
        </a:p>
      </dgm:t>
    </dgm:pt>
    <dgm:pt modelId="{D9E41B5D-E0B9-44A3-AB0A-A6A6AA287942}" type="parTrans" cxnId="{2B847361-7A2D-496A-85CB-9EFE9F30D118}">
      <dgm:prSet/>
      <dgm:spPr/>
      <dgm:t>
        <a:bodyPr/>
        <a:lstStyle/>
        <a:p>
          <a:endParaRPr lang="en-US"/>
        </a:p>
      </dgm:t>
    </dgm:pt>
    <dgm:pt modelId="{7F590DB3-1EB3-4CDF-BA48-990F471DD2CB}" type="sibTrans" cxnId="{2B847361-7A2D-496A-85CB-9EFE9F30D118}">
      <dgm:prSet/>
      <dgm:spPr/>
      <dgm:t>
        <a:bodyPr/>
        <a:lstStyle/>
        <a:p>
          <a:endParaRPr lang="en-US"/>
        </a:p>
      </dgm:t>
    </dgm:pt>
    <dgm:pt modelId="{D0ED45D8-512D-4341-AF31-2407CCEA9AC2}">
      <dgm:prSet/>
      <dgm:spPr>
        <a:solidFill>
          <a:srgbClr val="5736C5"/>
        </a:solidFill>
      </dgm:spPr>
      <dgm:t>
        <a:bodyPr/>
        <a:lstStyle/>
        <a:p>
          <a:r>
            <a:rPr lang="en-US" b="0" i="0" dirty="0"/>
            <a:t>Strengthen </a:t>
          </a:r>
          <a:r>
            <a:rPr lang="en-US" b="1" i="0" dirty="0"/>
            <a:t>accountability</a:t>
          </a:r>
          <a:endParaRPr lang="en-US" dirty="0"/>
        </a:p>
      </dgm:t>
    </dgm:pt>
    <dgm:pt modelId="{EA785CD1-7CD9-4721-96A4-23BC28341791}" type="parTrans" cxnId="{079B19D7-DB5D-4A42-8860-1250EE72356E}">
      <dgm:prSet/>
      <dgm:spPr/>
      <dgm:t>
        <a:bodyPr/>
        <a:lstStyle/>
        <a:p>
          <a:endParaRPr lang="en-US"/>
        </a:p>
      </dgm:t>
    </dgm:pt>
    <dgm:pt modelId="{30E6B6D4-F60F-4C6E-8DAD-7FE23B331E1B}" type="sibTrans" cxnId="{079B19D7-DB5D-4A42-8860-1250EE72356E}">
      <dgm:prSet/>
      <dgm:spPr/>
      <dgm:t>
        <a:bodyPr/>
        <a:lstStyle/>
        <a:p>
          <a:endParaRPr lang="en-US"/>
        </a:p>
      </dgm:t>
    </dgm:pt>
    <dgm:pt modelId="{43529EE7-A979-4D76-A219-A38590F7E624}" type="pres">
      <dgm:prSet presAssocID="{8BFDC19A-50BF-4207-A926-7B9896F05E21}" presName="diagram" presStyleCnt="0">
        <dgm:presLayoutVars>
          <dgm:chPref val="1"/>
          <dgm:dir/>
          <dgm:animOne val="branch"/>
          <dgm:animLvl val="lvl"/>
          <dgm:resizeHandles/>
        </dgm:presLayoutVars>
      </dgm:prSet>
      <dgm:spPr/>
    </dgm:pt>
    <dgm:pt modelId="{A3A78DF9-874B-427E-9C3F-36F5DEE83375}" type="pres">
      <dgm:prSet presAssocID="{D9799282-C3F9-4307-8686-A418E302F2C0}" presName="root" presStyleCnt="0"/>
      <dgm:spPr/>
    </dgm:pt>
    <dgm:pt modelId="{0543A1E8-129C-427C-836B-B5CB487DEE85}" type="pres">
      <dgm:prSet presAssocID="{D9799282-C3F9-4307-8686-A418E302F2C0}" presName="rootComposite" presStyleCnt="0"/>
      <dgm:spPr/>
    </dgm:pt>
    <dgm:pt modelId="{E9E4B94A-C56F-4A3E-B0F5-E8ECDBB3DA89}" type="pres">
      <dgm:prSet presAssocID="{D9799282-C3F9-4307-8686-A418E302F2C0}" presName="rootText" presStyleLbl="node1" presStyleIdx="0" presStyleCnt="5"/>
      <dgm:spPr/>
    </dgm:pt>
    <dgm:pt modelId="{BDDAB225-C926-49AD-96B3-99357D19DC7E}" type="pres">
      <dgm:prSet presAssocID="{D9799282-C3F9-4307-8686-A418E302F2C0}" presName="rootConnector" presStyleLbl="node1" presStyleIdx="0" presStyleCnt="5"/>
      <dgm:spPr/>
    </dgm:pt>
    <dgm:pt modelId="{D2B5D3FA-F022-4579-9F71-F7141FC14CE5}" type="pres">
      <dgm:prSet presAssocID="{D9799282-C3F9-4307-8686-A418E302F2C0}" presName="childShape" presStyleCnt="0"/>
      <dgm:spPr/>
    </dgm:pt>
    <dgm:pt modelId="{21F564D8-CAD0-46DD-BA2B-19348D7D124F}" type="pres">
      <dgm:prSet presAssocID="{AEF1BC3D-60F2-4ED2-B84A-F66F9C91D876}" presName="root" presStyleCnt="0"/>
      <dgm:spPr/>
    </dgm:pt>
    <dgm:pt modelId="{C049352C-3E70-494F-87BC-80B3E1A95C6A}" type="pres">
      <dgm:prSet presAssocID="{AEF1BC3D-60F2-4ED2-B84A-F66F9C91D876}" presName="rootComposite" presStyleCnt="0"/>
      <dgm:spPr/>
    </dgm:pt>
    <dgm:pt modelId="{AAE10396-13A6-4193-9058-994F669DA9CD}" type="pres">
      <dgm:prSet presAssocID="{AEF1BC3D-60F2-4ED2-B84A-F66F9C91D876}" presName="rootText" presStyleLbl="node1" presStyleIdx="1" presStyleCnt="5"/>
      <dgm:spPr/>
    </dgm:pt>
    <dgm:pt modelId="{A7ECB13E-918F-4811-86E8-4CCCD6F162E9}" type="pres">
      <dgm:prSet presAssocID="{AEF1BC3D-60F2-4ED2-B84A-F66F9C91D876}" presName="rootConnector" presStyleLbl="node1" presStyleIdx="1" presStyleCnt="5"/>
      <dgm:spPr/>
    </dgm:pt>
    <dgm:pt modelId="{D3E48FA4-492D-4ED7-978C-B4F82E8C992E}" type="pres">
      <dgm:prSet presAssocID="{AEF1BC3D-60F2-4ED2-B84A-F66F9C91D876}" presName="childShape" presStyleCnt="0"/>
      <dgm:spPr/>
    </dgm:pt>
    <dgm:pt modelId="{E807F50E-1990-4C98-886F-575B28E6937E}" type="pres">
      <dgm:prSet presAssocID="{10CA6C32-B115-4557-89BD-1434B657483D}" presName="root" presStyleCnt="0"/>
      <dgm:spPr/>
    </dgm:pt>
    <dgm:pt modelId="{E66EDA36-C353-466B-B155-9C6C500A3655}" type="pres">
      <dgm:prSet presAssocID="{10CA6C32-B115-4557-89BD-1434B657483D}" presName="rootComposite" presStyleCnt="0"/>
      <dgm:spPr/>
    </dgm:pt>
    <dgm:pt modelId="{C2354B2C-CC4C-463F-9A63-D13CF4C6F896}" type="pres">
      <dgm:prSet presAssocID="{10CA6C32-B115-4557-89BD-1434B657483D}" presName="rootText" presStyleLbl="node1" presStyleIdx="2" presStyleCnt="5"/>
      <dgm:spPr/>
    </dgm:pt>
    <dgm:pt modelId="{30ABBD0A-FB85-455A-8D7D-5CEB59BC5A2F}" type="pres">
      <dgm:prSet presAssocID="{10CA6C32-B115-4557-89BD-1434B657483D}" presName="rootConnector" presStyleLbl="node1" presStyleIdx="2" presStyleCnt="5"/>
      <dgm:spPr/>
    </dgm:pt>
    <dgm:pt modelId="{BDFA98D4-92E5-483B-9365-5821D9B12778}" type="pres">
      <dgm:prSet presAssocID="{10CA6C32-B115-4557-89BD-1434B657483D}" presName="childShape" presStyleCnt="0"/>
      <dgm:spPr/>
    </dgm:pt>
    <dgm:pt modelId="{86629576-FD40-48C0-9B82-CFC7D292F06C}" type="pres">
      <dgm:prSet presAssocID="{E1CDB084-76A2-448D-BFAA-1DF74EF240F4}" presName="root" presStyleCnt="0"/>
      <dgm:spPr/>
    </dgm:pt>
    <dgm:pt modelId="{4FB8A530-1CFF-4210-A848-19DB680A75C5}" type="pres">
      <dgm:prSet presAssocID="{E1CDB084-76A2-448D-BFAA-1DF74EF240F4}" presName="rootComposite" presStyleCnt="0"/>
      <dgm:spPr/>
    </dgm:pt>
    <dgm:pt modelId="{978BD7B3-BBFA-48BE-B82A-A33E5037DB49}" type="pres">
      <dgm:prSet presAssocID="{E1CDB084-76A2-448D-BFAA-1DF74EF240F4}" presName="rootText" presStyleLbl="node1" presStyleIdx="3" presStyleCnt="5"/>
      <dgm:spPr/>
    </dgm:pt>
    <dgm:pt modelId="{99E865D2-F93A-44DC-BB50-609BD08FDC77}" type="pres">
      <dgm:prSet presAssocID="{E1CDB084-76A2-448D-BFAA-1DF74EF240F4}" presName="rootConnector" presStyleLbl="node1" presStyleIdx="3" presStyleCnt="5"/>
      <dgm:spPr/>
    </dgm:pt>
    <dgm:pt modelId="{1A033FDE-C6F6-4291-9779-06DD4E3ACD8C}" type="pres">
      <dgm:prSet presAssocID="{E1CDB084-76A2-448D-BFAA-1DF74EF240F4}" presName="childShape" presStyleCnt="0"/>
      <dgm:spPr/>
    </dgm:pt>
    <dgm:pt modelId="{21A4FB3C-DDBC-407E-8A5D-67CB86245D3B}" type="pres">
      <dgm:prSet presAssocID="{D0ED45D8-512D-4341-AF31-2407CCEA9AC2}" presName="root" presStyleCnt="0"/>
      <dgm:spPr/>
    </dgm:pt>
    <dgm:pt modelId="{F0E88647-EE7F-4C54-826C-C32E7D81C2E9}" type="pres">
      <dgm:prSet presAssocID="{D0ED45D8-512D-4341-AF31-2407CCEA9AC2}" presName="rootComposite" presStyleCnt="0"/>
      <dgm:spPr/>
    </dgm:pt>
    <dgm:pt modelId="{0AB28336-5D56-4FEA-8379-4645C1027C57}" type="pres">
      <dgm:prSet presAssocID="{D0ED45D8-512D-4341-AF31-2407CCEA9AC2}" presName="rootText" presStyleLbl="node1" presStyleIdx="4" presStyleCnt="5"/>
      <dgm:spPr/>
    </dgm:pt>
    <dgm:pt modelId="{846FA461-E1F3-4FFC-BB00-F735954055B0}" type="pres">
      <dgm:prSet presAssocID="{D0ED45D8-512D-4341-AF31-2407CCEA9AC2}" presName="rootConnector" presStyleLbl="node1" presStyleIdx="4" presStyleCnt="5"/>
      <dgm:spPr/>
    </dgm:pt>
    <dgm:pt modelId="{0335C53B-A6A6-4DEE-AB7A-DB9E1BCA72E8}" type="pres">
      <dgm:prSet presAssocID="{D0ED45D8-512D-4341-AF31-2407CCEA9AC2}" presName="childShape" presStyleCnt="0"/>
      <dgm:spPr/>
    </dgm:pt>
  </dgm:ptLst>
  <dgm:cxnLst>
    <dgm:cxn modelId="{05A6A005-875E-4DF4-9C04-78CBBF239979}" type="presOf" srcId="{10CA6C32-B115-4557-89BD-1434B657483D}" destId="{30ABBD0A-FB85-455A-8D7D-5CEB59BC5A2F}" srcOrd="1" destOrd="0" presId="urn:microsoft.com/office/officeart/2005/8/layout/hierarchy3"/>
    <dgm:cxn modelId="{281BB612-F197-4E2B-9641-0083C5C88BC4}" type="presOf" srcId="{AEF1BC3D-60F2-4ED2-B84A-F66F9C91D876}" destId="{A7ECB13E-918F-4811-86E8-4CCCD6F162E9}" srcOrd="1" destOrd="0" presId="urn:microsoft.com/office/officeart/2005/8/layout/hierarchy3"/>
    <dgm:cxn modelId="{A49EB41A-DE51-4815-AE27-FE8CEF3077C5}" type="presOf" srcId="{8BFDC19A-50BF-4207-A926-7B9896F05E21}" destId="{43529EE7-A979-4D76-A219-A38590F7E624}" srcOrd="0" destOrd="0" presId="urn:microsoft.com/office/officeart/2005/8/layout/hierarchy3"/>
    <dgm:cxn modelId="{399E4F1F-F36B-4902-8AF7-19A8B5E52A8B}" srcId="{8BFDC19A-50BF-4207-A926-7B9896F05E21}" destId="{D9799282-C3F9-4307-8686-A418E302F2C0}" srcOrd="0" destOrd="0" parTransId="{F1C623AB-23E7-41D6-9608-3F68CF41F89A}" sibTransId="{A3B1A59B-5F53-4E4C-968D-AD5343039FA8}"/>
    <dgm:cxn modelId="{2DF38230-D77D-44DC-8A18-40ECE88462B5}" type="presOf" srcId="{D0ED45D8-512D-4341-AF31-2407CCEA9AC2}" destId="{846FA461-E1F3-4FFC-BB00-F735954055B0}" srcOrd="1" destOrd="0" presId="urn:microsoft.com/office/officeart/2005/8/layout/hierarchy3"/>
    <dgm:cxn modelId="{C64EF038-36BF-48DC-871F-9F4C2A8378A0}" type="presOf" srcId="{D9799282-C3F9-4307-8686-A418E302F2C0}" destId="{E9E4B94A-C56F-4A3E-B0F5-E8ECDBB3DA89}" srcOrd="0" destOrd="0" presId="urn:microsoft.com/office/officeart/2005/8/layout/hierarchy3"/>
    <dgm:cxn modelId="{2B847361-7A2D-496A-85CB-9EFE9F30D118}" srcId="{8BFDC19A-50BF-4207-A926-7B9896F05E21}" destId="{E1CDB084-76A2-448D-BFAA-1DF74EF240F4}" srcOrd="3" destOrd="0" parTransId="{D9E41B5D-E0B9-44A3-AB0A-A6A6AA287942}" sibTransId="{7F590DB3-1EB3-4CDF-BA48-990F471DD2CB}"/>
    <dgm:cxn modelId="{396BDC71-063E-415F-AFA8-3F2F533B921D}" srcId="{8BFDC19A-50BF-4207-A926-7B9896F05E21}" destId="{AEF1BC3D-60F2-4ED2-B84A-F66F9C91D876}" srcOrd="1" destOrd="0" parTransId="{B18DB525-AAE3-46AE-B5DC-4B224DE088E8}" sibTransId="{E97CDC4A-68D8-43E3-8402-31D9883AAF61}"/>
    <dgm:cxn modelId="{2A4B5B89-6376-4A38-B226-870E22C98A43}" type="presOf" srcId="{D9799282-C3F9-4307-8686-A418E302F2C0}" destId="{BDDAB225-C926-49AD-96B3-99357D19DC7E}" srcOrd="1" destOrd="0" presId="urn:microsoft.com/office/officeart/2005/8/layout/hierarchy3"/>
    <dgm:cxn modelId="{F27FE094-EBB1-4DDF-A855-8074CE7F39FD}" type="presOf" srcId="{E1CDB084-76A2-448D-BFAA-1DF74EF240F4}" destId="{99E865D2-F93A-44DC-BB50-609BD08FDC77}" srcOrd="1" destOrd="0" presId="urn:microsoft.com/office/officeart/2005/8/layout/hierarchy3"/>
    <dgm:cxn modelId="{30DE31C1-2B21-44F6-BD70-6A03153370FF}" type="presOf" srcId="{AEF1BC3D-60F2-4ED2-B84A-F66F9C91D876}" destId="{AAE10396-13A6-4193-9058-994F669DA9CD}" srcOrd="0" destOrd="0" presId="urn:microsoft.com/office/officeart/2005/8/layout/hierarchy3"/>
    <dgm:cxn modelId="{120455D1-E890-4034-BA49-81FD3D6F030B}" type="presOf" srcId="{10CA6C32-B115-4557-89BD-1434B657483D}" destId="{C2354B2C-CC4C-463F-9A63-D13CF4C6F896}" srcOrd="0" destOrd="0" presId="urn:microsoft.com/office/officeart/2005/8/layout/hierarchy3"/>
    <dgm:cxn modelId="{079B19D7-DB5D-4A42-8860-1250EE72356E}" srcId="{8BFDC19A-50BF-4207-A926-7B9896F05E21}" destId="{D0ED45D8-512D-4341-AF31-2407CCEA9AC2}" srcOrd="4" destOrd="0" parTransId="{EA785CD1-7CD9-4721-96A4-23BC28341791}" sibTransId="{30E6B6D4-F60F-4C6E-8DAD-7FE23B331E1B}"/>
    <dgm:cxn modelId="{526E26DF-83A8-4B86-A32F-1EE303A9C989}" type="presOf" srcId="{E1CDB084-76A2-448D-BFAA-1DF74EF240F4}" destId="{978BD7B3-BBFA-48BE-B82A-A33E5037DB49}" srcOrd="0" destOrd="0" presId="urn:microsoft.com/office/officeart/2005/8/layout/hierarchy3"/>
    <dgm:cxn modelId="{D92D6FE3-7608-4406-9C7C-CF271AED76BB}" srcId="{8BFDC19A-50BF-4207-A926-7B9896F05E21}" destId="{10CA6C32-B115-4557-89BD-1434B657483D}" srcOrd="2" destOrd="0" parTransId="{8E95DA4D-AE6C-4FA7-93EB-2BC5B5D94E71}" sibTransId="{95276C84-B24F-42BE-8527-D82253903AB9}"/>
    <dgm:cxn modelId="{6745A8F8-C9F1-4CDE-B7B3-1809913454E8}" type="presOf" srcId="{D0ED45D8-512D-4341-AF31-2407CCEA9AC2}" destId="{0AB28336-5D56-4FEA-8379-4645C1027C57}" srcOrd="0" destOrd="0" presId="urn:microsoft.com/office/officeart/2005/8/layout/hierarchy3"/>
    <dgm:cxn modelId="{18C19DA7-A062-4357-9C05-52A3B90C241F}" type="presParOf" srcId="{43529EE7-A979-4D76-A219-A38590F7E624}" destId="{A3A78DF9-874B-427E-9C3F-36F5DEE83375}" srcOrd="0" destOrd="0" presId="urn:microsoft.com/office/officeart/2005/8/layout/hierarchy3"/>
    <dgm:cxn modelId="{36F39873-EAE5-42F1-B39F-A528757E3602}" type="presParOf" srcId="{A3A78DF9-874B-427E-9C3F-36F5DEE83375}" destId="{0543A1E8-129C-427C-836B-B5CB487DEE85}" srcOrd="0" destOrd="0" presId="urn:microsoft.com/office/officeart/2005/8/layout/hierarchy3"/>
    <dgm:cxn modelId="{65F19B08-593C-494B-B68A-B832709222E0}" type="presParOf" srcId="{0543A1E8-129C-427C-836B-B5CB487DEE85}" destId="{E9E4B94A-C56F-4A3E-B0F5-E8ECDBB3DA89}" srcOrd="0" destOrd="0" presId="urn:microsoft.com/office/officeart/2005/8/layout/hierarchy3"/>
    <dgm:cxn modelId="{F0433AA5-5756-4C87-907F-4A6CAE263194}" type="presParOf" srcId="{0543A1E8-129C-427C-836B-B5CB487DEE85}" destId="{BDDAB225-C926-49AD-96B3-99357D19DC7E}" srcOrd="1" destOrd="0" presId="urn:microsoft.com/office/officeart/2005/8/layout/hierarchy3"/>
    <dgm:cxn modelId="{64F3BB37-B799-4B2E-A130-E36E98062699}" type="presParOf" srcId="{A3A78DF9-874B-427E-9C3F-36F5DEE83375}" destId="{D2B5D3FA-F022-4579-9F71-F7141FC14CE5}" srcOrd="1" destOrd="0" presId="urn:microsoft.com/office/officeart/2005/8/layout/hierarchy3"/>
    <dgm:cxn modelId="{8282E0C5-8A94-4D2C-9840-5F7BA05B8766}" type="presParOf" srcId="{43529EE7-A979-4D76-A219-A38590F7E624}" destId="{21F564D8-CAD0-46DD-BA2B-19348D7D124F}" srcOrd="1" destOrd="0" presId="urn:microsoft.com/office/officeart/2005/8/layout/hierarchy3"/>
    <dgm:cxn modelId="{684BB3B5-06D4-4C00-AD4A-05198E2075BB}" type="presParOf" srcId="{21F564D8-CAD0-46DD-BA2B-19348D7D124F}" destId="{C049352C-3E70-494F-87BC-80B3E1A95C6A}" srcOrd="0" destOrd="0" presId="urn:microsoft.com/office/officeart/2005/8/layout/hierarchy3"/>
    <dgm:cxn modelId="{D9FD5001-28B5-41C5-A17C-F3ECD4C92C13}" type="presParOf" srcId="{C049352C-3E70-494F-87BC-80B3E1A95C6A}" destId="{AAE10396-13A6-4193-9058-994F669DA9CD}" srcOrd="0" destOrd="0" presId="urn:microsoft.com/office/officeart/2005/8/layout/hierarchy3"/>
    <dgm:cxn modelId="{F8809D68-3153-43CE-8037-1E5FA0D169E9}" type="presParOf" srcId="{C049352C-3E70-494F-87BC-80B3E1A95C6A}" destId="{A7ECB13E-918F-4811-86E8-4CCCD6F162E9}" srcOrd="1" destOrd="0" presId="urn:microsoft.com/office/officeart/2005/8/layout/hierarchy3"/>
    <dgm:cxn modelId="{C85A7776-3436-42E5-9858-4E104CE453EC}" type="presParOf" srcId="{21F564D8-CAD0-46DD-BA2B-19348D7D124F}" destId="{D3E48FA4-492D-4ED7-978C-B4F82E8C992E}" srcOrd="1" destOrd="0" presId="urn:microsoft.com/office/officeart/2005/8/layout/hierarchy3"/>
    <dgm:cxn modelId="{9F07DCE8-6214-41D8-B070-A3C07683DFBB}" type="presParOf" srcId="{43529EE7-A979-4D76-A219-A38590F7E624}" destId="{E807F50E-1990-4C98-886F-575B28E6937E}" srcOrd="2" destOrd="0" presId="urn:microsoft.com/office/officeart/2005/8/layout/hierarchy3"/>
    <dgm:cxn modelId="{6C44EBDF-3005-42EC-993E-BCB2F19E5240}" type="presParOf" srcId="{E807F50E-1990-4C98-886F-575B28E6937E}" destId="{E66EDA36-C353-466B-B155-9C6C500A3655}" srcOrd="0" destOrd="0" presId="urn:microsoft.com/office/officeart/2005/8/layout/hierarchy3"/>
    <dgm:cxn modelId="{9B0C00C0-09A1-4D71-950C-C35DFD62F5E6}" type="presParOf" srcId="{E66EDA36-C353-466B-B155-9C6C500A3655}" destId="{C2354B2C-CC4C-463F-9A63-D13CF4C6F896}" srcOrd="0" destOrd="0" presId="urn:microsoft.com/office/officeart/2005/8/layout/hierarchy3"/>
    <dgm:cxn modelId="{ED59C9A0-9943-4878-8501-F9A33B381878}" type="presParOf" srcId="{E66EDA36-C353-466B-B155-9C6C500A3655}" destId="{30ABBD0A-FB85-455A-8D7D-5CEB59BC5A2F}" srcOrd="1" destOrd="0" presId="urn:microsoft.com/office/officeart/2005/8/layout/hierarchy3"/>
    <dgm:cxn modelId="{1B64D844-0F3B-497E-8EFB-2FABADDF81C2}" type="presParOf" srcId="{E807F50E-1990-4C98-886F-575B28E6937E}" destId="{BDFA98D4-92E5-483B-9365-5821D9B12778}" srcOrd="1" destOrd="0" presId="urn:microsoft.com/office/officeart/2005/8/layout/hierarchy3"/>
    <dgm:cxn modelId="{F37D9C81-41DD-4F1B-8551-401B020E00DD}" type="presParOf" srcId="{43529EE7-A979-4D76-A219-A38590F7E624}" destId="{86629576-FD40-48C0-9B82-CFC7D292F06C}" srcOrd="3" destOrd="0" presId="urn:microsoft.com/office/officeart/2005/8/layout/hierarchy3"/>
    <dgm:cxn modelId="{4945B8E5-1EF1-40EB-995B-AFA941451A05}" type="presParOf" srcId="{86629576-FD40-48C0-9B82-CFC7D292F06C}" destId="{4FB8A530-1CFF-4210-A848-19DB680A75C5}" srcOrd="0" destOrd="0" presId="urn:microsoft.com/office/officeart/2005/8/layout/hierarchy3"/>
    <dgm:cxn modelId="{21C02E1C-C70D-4DB4-B5A6-241309522926}" type="presParOf" srcId="{4FB8A530-1CFF-4210-A848-19DB680A75C5}" destId="{978BD7B3-BBFA-48BE-B82A-A33E5037DB49}" srcOrd="0" destOrd="0" presId="urn:microsoft.com/office/officeart/2005/8/layout/hierarchy3"/>
    <dgm:cxn modelId="{3820672C-21E0-46F4-9669-1AD2C72AC8FC}" type="presParOf" srcId="{4FB8A530-1CFF-4210-A848-19DB680A75C5}" destId="{99E865D2-F93A-44DC-BB50-609BD08FDC77}" srcOrd="1" destOrd="0" presId="urn:microsoft.com/office/officeart/2005/8/layout/hierarchy3"/>
    <dgm:cxn modelId="{65CFFBF0-C244-482D-8282-7CDE6C577A26}" type="presParOf" srcId="{86629576-FD40-48C0-9B82-CFC7D292F06C}" destId="{1A033FDE-C6F6-4291-9779-06DD4E3ACD8C}" srcOrd="1" destOrd="0" presId="urn:microsoft.com/office/officeart/2005/8/layout/hierarchy3"/>
    <dgm:cxn modelId="{60DE8041-919C-438F-87BB-1B9298C5C6CA}" type="presParOf" srcId="{43529EE7-A979-4D76-A219-A38590F7E624}" destId="{21A4FB3C-DDBC-407E-8A5D-67CB86245D3B}" srcOrd="4" destOrd="0" presId="urn:microsoft.com/office/officeart/2005/8/layout/hierarchy3"/>
    <dgm:cxn modelId="{BFD8A0FD-F917-4F98-87BF-C12A5205AA3B}" type="presParOf" srcId="{21A4FB3C-DDBC-407E-8A5D-67CB86245D3B}" destId="{F0E88647-EE7F-4C54-826C-C32E7D81C2E9}" srcOrd="0" destOrd="0" presId="urn:microsoft.com/office/officeart/2005/8/layout/hierarchy3"/>
    <dgm:cxn modelId="{1B44B3A8-DC1B-4D1D-B451-624376EE5F2A}" type="presParOf" srcId="{F0E88647-EE7F-4C54-826C-C32E7D81C2E9}" destId="{0AB28336-5D56-4FEA-8379-4645C1027C57}" srcOrd="0" destOrd="0" presId="urn:microsoft.com/office/officeart/2005/8/layout/hierarchy3"/>
    <dgm:cxn modelId="{50BBD5A8-8501-4C60-AB7E-45D673EAE855}" type="presParOf" srcId="{F0E88647-EE7F-4C54-826C-C32E7D81C2E9}" destId="{846FA461-E1F3-4FFC-BB00-F735954055B0}" srcOrd="1" destOrd="0" presId="urn:microsoft.com/office/officeart/2005/8/layout/hierarchy3"/>
    <dgm:cxn modelId="{2586495E-02AF-49D5-8F3F-3EF109B21B59}" type="presParOf" srcId="{21A4FB3C-DDBC-407E-8A5D-67CB86245D3B}" destId="{0335C53B-A6A6-4DEE-AB7A-DB9E1BCA72E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DC19A-50BF-4207-A926-7B9896F05E2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9799282-C3F9-4307-8686-A418E302F2C0}">
      <dgm:prSet custT="1"/>
      <dgm:spPr>
        <a:solidFill>
          <a:srgbClr val="5736C5"/>
        </a:solidFill>
      </dgm:spPr>
      <dgm:t>
        <a:bodyPr/>
        <a:lstStyle/>
        <a:p>
          <a:r>
            <a:rPr lang="en-US" sz="1300" dirty="0"/>
            <a:t>Ensure organization is </a:t>
          </a:r>
          <a:r>
            <a:rPr lang="en-US" sz="1300" b="1" dirty="0"/>
            <a:t>meeting the need</a:t>
          </a:r>
        </a:p>
      </dgm:t>
    </dgm:pt>
    <dgm:pt modelId="{F1C623AB-23E7-41D6-9608-3F68CF41F89A}" type="parTrans" cxnId="{399E4F1F-F36B-4902-8AF7-19A8B5E52A8B}">
      <dgm:prSet/>
      <dgm:spPr/>
      <dgm:t>
        <a:bodyPr/>
        <a:lstStyle/>
        <a:p>
          <a:endParaRPr lang="en-US"/>
        </a:p>
      </dgm:t>
    </dgm:pt>
    <dgm:pt modelId="{A3B1A59B-5F53-4E4C-968D-AD5343039FA8}" type="sibTrans" cxnId="{399E4F1F-F36B-4902-8AF7-19A8B5E52A8B}">
      <dgm:prSet/>
      <dgm:spPr/>
      <dgm:t>
        <a:bodyPr/>
        <a:lstStyle/>
        <a:p>
          <a:endParaRPr lang="en-US"/>
        </a:p>
      </dgm:t>
    </dgm:pt>
    <dgm:pt modelId="{AEF1BC3D-60F2-4ED2-B84A-F66F9C91D876}">
      <dgm:prSet custT="1"/>
      <dgm:spPr>
        <a:solidFill>
          <a:srgbClr val="5736C5"/>
        </a:solidFill>
      </dgm:spPr>
      <dgm:t>
        <a:bodyPr/>
        <a:lstStyle/>
        <a:p>
          <a:r>
            <a:rPr lang="en-US" sz="1300" b="0" i="0" dirty="0"/>
            <a:t>Provide framework for </a:t>
          </a:r>
          <a:r>
            <a:rPr lang="en-US" sz="1300" b="1" i="0" dirty="0"/>
            <a:t>management</a:t>
          </a:r>
          <a:endParaRPr lang="en-US" sz="1300" b="1" dirty="0"/>
        </a:p>
      </dgm:t>
    </dgm:pt>
    <dgm:pt modelId="{B18DB525-AAE3-46AE-B5DC-4B224DE088E8}" type="parTrans" cxnId="{396BDC71-063E-415F-AFA8-3F2F533B921D}">
      <dgm:prSet/>
      <dgm:spPr/>
      <dgm:t>
        <a:bodyPr/>
        <a:lstStyle/>
        <a:p>
          <a:endParaRPr lang="en-US"/>
        </a:p>
      </dgm:t>
    </dgm:pt>
    <dgm:pt modelId="{E97CDC4A-68D8-43E3-8402-31D9883AAF61}" type="sibTrans" cxnId="{396BDC71-063E-415F-AFA8-3F2F533B921D}">
      <dgm:prSet/>
      <dgm:spPr/>
      <dgm:t>
        <a:bodyPr/>
        <a:lstStyle/>
        <a:p>
          <a:endParaRPr lang="en-US"/>
        </a:p>
      </dgm:t>
    </dgm:pt>
    <dgm:pt modelId="{10CA6C32-B115-4557-89BD-1434B657483D}">
      <dgm:prSet custT="1"/>
      <dgm:spPr>
        <a:solidFill>
          <a:srgbClr val="5736C5"/>
        </a:solidFill>
      </dgm:spPr>
      <dgm:t>
        <a:bodyPr/>
        <a:lstStyle/>
        <a:p>
          <a:r>
            <a:rPr lang="en-US" sz="1300" b="0" i="0" dirty="0"/>
            <a:t>Position organization for </a:t>
          </a:r>
          <a:r>
            <a:rPr lang="en-US" sz="1300" b="1" i="0" dirty="0"/>
            <a:t>success</a:t>
          </a:r>
          <a:endParaRPr lang="en-US" sz="1300" b="1" dirty="0"/>
        </a:p>
      </dgm:t>
    </dgm:pt>
    <dgm:pt modelId="{8E95DA4D-AE6C-4FA7-93EB-2BC5B5D94E71}" type="parTrans" cxnId="{D92D6FE3-7608-4406-9C7C-CF271AED76BB}">
      <dgm:prSet/>
      <dgm:spPr/>
      <dgm:t>
        <a:bodyPr/>
        <a:lstStyle/>
        <a:p>
          <a:endParaRPr lang="en-US"/>
        </a:p>
      </dgm:t>
    </dgm:pt>
    <dgm:pt modelId="{95276C84-B24F-42BE-8527-D82253903AB9}" type="sibTrans" cxnId="{D92D6FE3-7608-4406-9C7C-CF271AED76BB}">
      <dgm:prSet/>
      <dgm:spPr/>
      <dgm:t>
        <a:bodyPr/>
        <a:lstStyle/>
        <a:p>
          <a:endParaRPr lang="en-US"/>
        </a:p>
      </dgm:t>
    </dgm:pt>
    <dgm:pt modelId="{43529EE7-A979-4D76-A219-A38590F7E624}" type="pres">
      <dgm:prSet presAssocID="{8BFDC19A-50BF-4207-A926-7B9896F05E21}" presName="diagram" presStyleCnt="0">
        <dgm:presLayoutVars>
          <dgm:chPref val="1"/>
          <dgm:dir/>
          <dgm:animOne val="branch"/>
          <dgm:animLvl val="lvl"/>
          <dgm:resizeHandles/>
        </dgm:presLayoutVars>
      </dgm:prSet>
      <dgm:spPr/>
    </dgm:pt>
    <dgm:pt modelId="{A3A78DF9-874B-427E-9C3F-36F5DEE83375}" type="pres">
      <dgm:prSet presAssocID="{D9799282-C3F9-4307-8686-A418E302F2C0}" presName="root" presStyleCnt="0"/>
      <dgm:spPr/>
    </dgm:pt>
    <dgm:pt modelId="{0543A1E8-129C-427C-836B-B5CB487DEE85}" type="pres">
      <dgm:prSet presAssocID="{D9799282-C3F9-4307-8686-A418E302F2C0}" presName="rootComposite" presStyleCnt="0"/>
      <dgm:spPr/>
    </dgm:pt>
    <dgm:pt modelId="{E9E4B94A-C56F-4A3E-B0F5-E8ECDBB3DA89}" type="pres">
      <dgm:prSet presAssocID="{D9799282-C3F9-4307-8686-A418E302F2C0}" presName="rootText" presStyleLbl="node1" presStyleIdx="0" presStyleCnt="3" custScaleX="20598" custScaleY="20484" custLinFactNeighborX="8383" custLinFactNeighborY="146"/>
      <dgm:spPr/>
    </dgm:pt>
    <dgm:pt modelId="{BDDAB225-C926-49AD-96B3-99357D19DC7E}" type="pres">
      <dgm:prSet presAssocID="{D9799282-C3F9-4307-8686-A418E302F2C0}" presName="rootConnector" presStyleLbl="node1" presStyleIdx="0" presStyleCnt="3"/>
      <dgm:spPr/>
    </dgm:pt>
    <dgm:pt modelId="{D2B5D3FA-F022-4579-9F71-F7141FC14CE5}" type="pres">
      <dgm:prSet presAssocID="{D9799282-C3F9-4307-8686-A418E302F2C0}" presName="childShape" presStyleCnt="0"/>
      <dgm:spPr/>
    </dgm:pt>
    <dgm:pt modelId="{21F564D8-CAD0-46DD-BA2B-19348D7D124F}" type="pres">
      <dgm:prSet presAssocID="{AEF1BC3D-60F2-4ED2-B84A-F66F9C91D876}" presName="root" presStyleCnt="0"/>
      <dgm:spPr/>
    </dgm:pt>
    <dgm:pt modelId="{C049352C-3E70-494F-87BC-80B3E1A95C6A}" type="pres">
      <dgm:prSet presAssocID="{AEF1BC3D-60F2-4ED2-B84A-F66F9C91D876}" presName="rootComposite" presStyleCnt="0"/>
      <dgm:spPr/>
    </dgm:pt>
    <dgm:pt modelId="{AAE10396-13A6-4193-9058-994F669DA9CD}" type="pres">
      <dgm:prSet presAssocID="{AEF1BC3D-60F2-4ED2-B84A-F66F9C91D876}" presName="rootText" presStyleLbl="node1" presStyleIdx="1" presStyleCnt="3" custScaleX="20598" custScaleY="20484"/>
      <dgm:spPr/>
    </dgm:pt>
    <dgm:pt modelId="{A7ECB13E-918F-4811-86E8-4CCCD6F162E9}" type="pres">
      <dgm:prSet presAssocID="{AEF1BC3D-60F2-4ED2-B84A-F66F9C91D876}" presName="rootConnector" presStyleLbl="node1" presStyleIdx="1" presStyleCnt="3"/>
      <dgm:spPr/>
    </dgm:pt>
    <dgm:pt modelId="{D3E48FA4-492D-4ED7-978C-B4F82E8C992E}" type="pres">
      <dgm:prSet presAssocID="{AEF1BC3D-60F2-4ED2-B84A-F66F9C91D876}" presName="childShape" presStyleCnt="0"/>
      <dgm:spPr/>
    </dgm:pt>
    <dgm:pt modelId="{E807F50E-1990-4C98-886F-575B28E6937E}" type="pres">
      <dgm:prSet presAssocID="{10CA6C32-B115-4557-89BD-1434B657483D}" presName="root" presStyleCnt="0"/>
      <dgm:spPr/>
    </dgm:pt>
    <dgm:pt modelId="{E66EDA36-C353-466B-B155-9C6C500A3655}" type="pres">
      <dgm:prSet presAssocID="{10CA6C32-B115-4557-89BD-1434B657483D}" presName="rootComposite" presStyleCnt="0"/>
      <dgm:spPr/>
    </dgm:pt>
    <dgm:pt modelId="{C2354B2C-CC4C-463F-9A63-D13CF4C6F896}" type="pres">
      <dgm:prSet presAssocID="{10CA6C32-B115-4557-89BD-1434B657483D}" presName="rootText" presStyleLbl="node1" presStyleIdx="2" presStyleCnt="3" custScaleX="20598" custScaleY="20484" custLinFactNeighborX="-8893" custLinFactNeighborY="-437"/>
      <dgm:spPr/>
    </dgm:pt>
    <dgm:pt modelId="{30ABBD0A-FB85-455A-8D7D-5CEB59BC5A2F}" type="pres">
      <dgm:prSet presAssocID="{10CA6C32-B115-4557-89BD-1434B657483D}" presName="rootConnector" presStyleLbl="node1" presStyleIdx="2" presStyleCnt="3"/>
      <dgm:spPr/>
    </dgm:pt>
    <dgm:pt modelId="{BDFA98D4-92E5-483B-9365-5821D9B12778}" type="pres">
      <dgm:prSet presAssocID="{10CA6C32-B115-4557-89BD-1434B657483D}" presName="childShape" presStyleCnt="0"/>
      <dgm:spPr/>
    </dgm:pt>
  </dgm:ptLst>
  <dgm:cxnLst>
    <dgm:cxn modelId="{05A6A005-875E-4DF4-9C04-78CBBF239979}" type="presOf" srcId="{10CA6C32-B115-4557-89BD-1434B657483D}" destId="{30ABBD0A-FB85-455A-8D7D-5CEB59BC5A2F}" srcOrd="1" destOrd="0" presId="urn:microsoft.com/office/officeart/2005/8/layout/hierarchy3"/>
    <dgm:cxn modelId="{281BB612-F197-4E2B-9641-0083C5C88BC4}" type="presOf" srcId="{AEF1BC3D-60F2-4ED2-B84A-F66F9C91D876}" destId="{A7ECB13E-918F-4811-86E8-4CCCD6F162E9}" srcOrd="1" destOrd="0" presId="urn:microsoft.com/office/officeart/2005/8/layout/hierarchy3"/>
    <dgm:cxn modelId="{A49EB41A-DE51-4815-AE27-FE8CEF3077C5}" type="presOf" srcId="{8BFDC19A-50BF-4207-A926-7B9896F05E21}" destId="{43529EE7-A979-4D76-A219-A38590F7E624}" srcOrd="0" destOrd="0" presId="urn:microsoft.com/office/officeart/2005/8/layout/hierarchy3"/>
    <dgm:cxn modelId="{399E4F1F-F36B-4902-8AF7-19A8B5E52A8B}" srcId="{8BFDC19A-50BF-4207-A926-7B9896F05E21}" destId="{D9799282-C3F9-4307-8686-A418E302F2C0}" srcOrd="0" destOrd="0" parTransId="{F1C623AB-23E7-41D6-9608-3F68CF41F89A}" sibTransId="{A3B1A59B-5F53-4E4C-968D-AD5343039FA8}"/>
    <dgm:cxn modelId="{C64EF038-36BF-48DC-871F-9F4C2A8378A0}" type="presOf" srcId="{D9799282-C3F9-4307-8686-A418E302F2C0}" destId="{E9E4B94A-C56F-4A3E-B0F5-E8ECDBB3DA89}" srcOrd="0" destOrd="0" presId="urn:microsoft.com/office/officeart/2005/8/layout/hierarchy3"/>
    <dgm:cxn modelId="{396BDC71-063E-415F-AFA8-3F2F533B921D}" srcId="{8BFDC19A-50BF-4207-A926-7B9896F05E21}" destId="{AEF1BC3D-60F2-4ED2-B84A-F66F9C91D876}" srcOrd="1" destOrd="0" parTransId="{B18DB525-AAE3-46AE-B5DC-4B224DE088E8}" sibTransId="{E97CDC4A-68D8-43E3-8402-31D9883AAF61}"/>
    <dgm:cxn modelId="{2A4B5B89-6376-4A38-B226-870E22C98A43}" type="presOf" srcId="{D9799282-C3F9-4307-8686-A418E302F2C0}" destId="{BDDAB225-C926-49AD-96B3-99357D19DC7E}" srcOrd="1" destOrd="0" presId="urn:microsoft.com/office/officeart/2005/8/layout/hierarchy3"/>
    <dgm:cxn modelId="{30DE31C1-2B21-44F6-BD70-6A03153370FF}" type="presOf" srcId="{AEF1BC3D-60F2-4ED2-B84A-F66F9C91D876}" destId="{AAE10396-13A6-4193-9058-994F669DA9CD}" srcOrd="0" destOrd="0" presId="urn:microsoft.com/office/officeart/2005/8/layout/hierarchy3"/>
    <dgm:cxn modelId="{120455D1-E890-4034-BA49-81FD3D6F030B}" type="presOf" srcId="{10CA6C32-B115-4557-89BD-1434B657483D}" destId="{C2354B2C-CC4C-463F-9A63-D13CF4C6F896}" srcOrd="0" destOrd="0" presId="urn:microsoft.com/office/officeart/2005/8/layout/hierarchy3"/>
    <dgm:cxn modelId="{D92D6FE3-7608-4406-9C7C-CF271AED76BB}" srcId="{8BFDC19A-50BF-4207-A926-7B9896F05E21}" destId="{10CA6C32-B115-4557-89BD-1434B657483D}" srcOrd="2" destOrd="0" parTransId="{8E95DA4D-AE6C-4FA7-93EB-2BC5B5D94E71}" sibTransId="{95276C84-B24F-42BE-8527-D82253903AB9}"/>
    <dgm:cxn modelId="{18C19DA7-A062-4357-9C05-52A3B90C241F}" type="presParOf" srcId="{43529EE7-A979-4D76-A219-A38590F7E624}" destId="{A3A78DF9-874B-427E-9C3F-36F5DEE83375}" srcOrd="0" destOrd="0" presId="urn:microsoft.com/office/officeart/2005/8/layout/hierarchy3"/>
    <dgm:cxn modelId="{36F39873-EAE5-42F1-B39F-A528757E3602}" type="presParOf" srcId="{A3A78DF9-874B-427E-9C3F-36F5DEE83375}" destId="{0543A1E8-129C-427C-836B-B5CB487DEE85}" srcOrd="0" destOrd="0" presId="urn:microsoft.com/office/officeart/2005/8/layout/hierarchy3"/>
    <dgm:cxn modelId="{65F19B08-593C-494B-B68A-B832709222E0}" type="presParOf" srcId="{0543A1E8-129C-427C-836B-B5CB487DEE85}" destId="{E9E4B94A-C56F-4A3E-B0F5-E8ECDBB3DA89}" srcOrd="0" destOrd="0" presId="urn:microsoft.com/office/officeart/2005/8/layout/hierarchy3"/>
    <dgm:cxn modelId="{F0433AA5-5756-4C87-907F-4A6CAE263194}" type="presParOf" srcId="{0543A1E8-129C-427C-836B-B5CB487DEE85}" destId="{BDDAB225-C926-49AD-96B3-99357D19DC7E}" srcOrd="1" destOrd="0" presId="urn:microsoft.com/office/officeart/2005/8/layout/hierarchy3"/>
    <dgm:cxn modelId="{64F3BB37-B799-4B2E-A130-E36E98062699}" type="presParOf" srcId="{A3A78DF9-874B-427E-9C3F-36F5DEE83375}" destId="{D2B5D3FA-F022-4579-9F71-F7141FC14CE5}" srcOrd="1" destOrd="0" presId="urn:microsoft.com/office/officeart/2005/8/layout/hierarchy3"/>
    <dgm:cxn modelId="{8282E0C5-8A94-4D2C-9840-5F7BA05B8766}" type="presParOf" srcId="{43529EE7-A979-4D76-A219-A38590F7E624}" destId="{21F564D8-CAD0-46DD-BA2B-19348D7D124F}" srcOrd="1" destOrd="0" presId="urn:microsoft.com/office/officeart/2005/8/layout/hierarchy3"/>
    <dgm:cxn modelId="{684BB3B5-06D4-4C00-AD4A-05198E2075BB}" type="presParOf" srcId="{21F564D8-CAD0-46DD-BA2B-19348D7D124F}" destId="{C049352C-3E70-494F-87BC-80B3E1A95C6A}" srcOrd="0" destOrd="0" presId="urn:microsoft.com/office/officeart/2005/8/layout/hierarchy3"/>
    <dgm:cxn modelId="{D9FD5001-28B5-41C5-A17C-F3ECD4C92C13}" type="presParOf" srcId="{C049352C-3E70-494F-87BC-80B3E1A95C6A}" destId="{AAE10396-13A6-4193-9058-994F669DA9CD}" srcOrd="0" destOrd="0" presId="urn:microsoft.com/office/officeart/2005/8/layout/hierarchy3"/>
    <dgm:cxn modelId="{F8809D68-3153-43CE-8037-1E5FA0D169E9}" type="presParOf" srcId="{C049352C-3E70-494F-87BC-80B3E1A95C6A}" destId="{A7ECB13E-918F-4811-86E8-4CCCD6F162E9}" srcOrd="1" destOrd="0" presId="urn:microsoft.com/office/officeart/2005/8/layout/hierarchy3"/>
    <dgm:cxn modelId="{C85A7776-3436-42E5-9858-4E104CE453EC}" type="presParOf" srcId="{21F564D8-CAD0-46DD-BA2B-19348D7D124F}" destId="{D3E48FA4-492D-4ED7-978C-B4F82E8C992E}" srcOrd="1" destOrd="0" presId="urn:microsoft.com/office/officeart/2005/8/layout/hierarchy3"/>
    <dgm:cxn modelId="{9F07DCE8-6214-41D8-B070-A3C07683DFBB}" type="presParOf" srcId="{43529EE7-A979-4D76-A219-A38590F7E624}" destId="{E807F50E-1990-4C98-886F-575B28E6937E}" srcOrd="2" destOrd="0" presId="urn:microsoft.com/office/officeart/2005/8/layout/hierarchy3"/>
    <dgm:cxn modelId="{6C44EBDF-3005-42EC-993E-BCB2F19E5240}" type="presParOf" srcId="{E807F50E-1990-4C98-886F-575B28E6937E}" destId="{E66EDA36-C353-466B-B155-9C6C500A3655}" srcOrd="0" destOrd="0" presId="urn:microsoft.com/office/officeart/2005/8/layout/hierarchy3"/>
    <dgm:cxn modelId="{9B0C00C0-09A1-4D71-950C-C35DFD62F5E6}" type="presParOf" srcId="{E66EDA36-C353-466B-B155-9C6C500A3655}" destId="{C2354B2C-CC4C-463F-9A63-D13CF4C6F896}" srcOrd="0" destOrd="0" presId="urn:microsoft.com/office/officeart/2005/8/layout/hierarchy3"/>
    <dgm:cxn modelId="{ED59C9A0-9943-4878-8501-F9A33B381878}" type="presParOf" srcId="{E66EDA36-C353-466B-B155-9C6C500A3655}" destId="{30ABBD0A-FB85-455A-8D7D-5CEB59BC5A2F}" srcOrd="1" destOrd="0" presId="urn:microsoft.com/office/officeart/2005/8/layout/hierarchy3"/>
    <dgm:cxn modelId="{1B64D844-0F3B-497E-8EFB-2FABADDF81C2}" type="presParOf" srcId="{E807F50E-1990-4C98-886F-575B28E6937E}" destId="{BDFA98D4-92E5-483B-9365-5821D9B1277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D47E13-440E-489F-AD37-42CDF381C6A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2C4DA84-A578-44B4-AEE3-9BAC38570310}">
      <dgm:prSet custT="1"/>
      <dgm:spPr>
        <a:solidFill>
          <a:srgbClr val="D7D9ED"/>
        </a:solidFill>
        <a:ln>
          <a:solidFill>
            <a:srgbClr val="5736C5"/>
          </a:solidFill>
        </a:ln>
      </dgm:spPr>
      <dgm:t>
        <a:bodyPr/>
        <a:lstStyle/>
        <a:p>
          <a:r>
            <a:rPr lang="en-US" sz="1200" b="0" i="0" dirty="0">
              <a:solidFill>
                <a:schemeClr val="tx1"/>
              </a:solidFill>
            </a:rPr>
            <a:t>Gain consensus.</a:t>
          </a:r>
          <a:endParaRPr lang="en-US" sz="1200" dirty="0">
            <a:solidFill>
              <a:schemeClr val="tx1"/>
            </a:solidFill>
          </a:endParaRPr>
        </a:p>
      </dgm:t>
    </dgm:pt>
    <dgm:pt modelId="{7D718404-1059-4848-98AC-743C8DDB80CB}" type="parTrans" cxnId="{B91351FC-CED3-4E4B-A465-F096A3E2E043}">
      <dgm:prSet/>
      <dgm:spPr/>
      <dgm:t>
        <a:bodyPr/>
        <a:lstStyle/>
        <a:p>
          <a:endParaRPr lang="en-US"/>
        </a:p>
      </dgm:t>
    </dgm:pt>
    <dgm:pt modelId="{963395F5-3B9E-421F-A873-6D63A4D5DD8A}" type="sibTrans" cxnId="{B91351FC-CED3-4E4B-A465-F096A3E2E043}">
      <dgm:prSet/>
      <dgm:spPr/>
      <dgm:t>
        <a:bodyPr/>
        <a:lstStyle/>
        <a:p>
          <a:endParaRPr lang="en-US"/>
        </a:p>
      </dgm:t>
    </dgm:pt>
    <dgm:pt modelId="{0C77455F-51F9-4AE8-9D9E-9DB07F46678E}">
      <dgm:prSet custT="1"/>
      <dgm:spPr>
        <a:solidFill>
          <a:srgbClr val="D7D9ED"/>
        </a:solidFill>
        <a:ln>
          <a:solidFill>
            <a:srgbClr val="5736C5"/>
          </a:solidFill>
        </a:ln>
      </dgm:spPr>
      <dgm:t>
        <a:bodyPr/>
        <a:lstStyle/>
        <a:p>
          <a:r>
            <a:rPr lang="en-US" sz="1200" b="0" i="0" dirty="0">
              <a:solidFill>
                <a:schemeClr val="tx1"/>
              </a:solidFill>
            </a:rPr>
            <a:t>Determine need for outside assistance.</a:t>
          </a:r>
          <a:endParaRPr lang="en-US" sz="1200" dirty="0">
            <a:solidFill>
              <a:schemeClr val="tx1"/>
            </a:solidFill>
          </a:endParaRPr>
        </a:p>
      </dgm:t>
    </dgm:pt>
    <dgm:pt modelId="{0C84E1EC-DD59-423A-914C-527C7581A466}" type="parTrans" cxnId="{A9278B38-F5EC-4A72-9A95-83CDC237593A}">
      <dgm:prSet/>
      <dgm:spPr/>
      <dgm:t>
        <a:bodyPr/>
        <a:lstStyle/>
        <a:p>
          <a:endParaRPr lang="en-US"/>
        </a:p>
      </dgm:t>
    </dgm:pt>
    <dgm:pt modelId="{164FE09A-A61F-4C12-80BA-91CCACC1D956}" type="sibTrans" cxnId="{A9278B38-F5EC-4A72-9A95-83CDC237593A}">
      <dgm:prSet/>
      <dgm:spPr/>
      <dgm:t>
        <a:bodyPr/>
        <a:lstStyle/>
        <a:p>
          <a:endParaRPr lang="en-US"/>
        </a:p>
      </dgm:t>
    </dgm:pt>
    <dgm:pt modelId="{3CDC9E50-C7C5-4544-9A1B-B85A4BA2ED2F}">
      <dgm:prSet custT="1"/>
      <dgm:spPr>
        <a:solidFill>
          <a:srgbClr val="D7D9ED"/>
        </a:solidFill>
        <a:ln>
          <a:solidFill>
            <a:srgbClr val="5736C5"/>
          </a:solidFill>
        </a:ln>
      </dgm:spPr>
      <dgm:t>
        <a:bodyPr/>
        <a:lstStyle/>
        <a:p>
          <a:r>
            <a:rPr lang="en-US" sz="1200" b="0" i="0" dirty="0">
              <a:solidFill>
                <a:schemeClr val="tx1"/>
              </a:solidFill>
            </a:rPr>
            <a:t>Confirm your planning model.</a:t>
          </a:r>
          <a:endParaRPr lang="en-US" sz="1200" dirty="0">
            <a:solidFill>
              <a:schemeClr val="tx1"/>
            </a:solidFill>
          </a:endParaRPr>
        </a:p>
      </dgm:t>
    </dgm:pt>
    <dgm:pt modelId="{91029ACE-3C07-4BDF-9321-BC2B56420079}" type="parTrans" cxnId="{B1EADA49-A92C-473C-8B68-98A5EA3CD774}">
      <dgm:prSet/>
      <dgm:spPr/>
      <dgm:t>
        <a:bodyPr/>
        <a:lstStyle/>
        <a:p>
          <a:endParaRPr lang="en-US"/>
        </a:p>
      </dgm:t>
    </dgm:pt>
    <dgm:pt modelId="{B1C91300-50B0-4F4C-8E77-1A59AA34B9E6}" type="sibTrans" cxnId="{B1EADA49-A92C-473C-8B68-98A5EA3CD774}">
      <dgm:prSet/>
      <dgm:spPr/>
      <dgm:t>
        <a:bodyPr/>
        <a:lstStyle/>
        <a:p>
          <a:endParaRPr lang="en-US"/>
        </a:p>
      </dgm:t>
    </dgm:pt>
    <dgm:pt modelId="{096DC138-C104-4258-B354-7054340771DA}">
      <dgm:prSet custT="1"/>
      <dgm:spPr>
        <a:solidFill>
          <a:srgbClr val="D7D9ED"/>
        </a:solidFill>
        <a:ln>
          <a:solidFill>
            <a:srgbClr val="5736C5"/>
          </a:solidFill>
        </a:ln>
      </dgm:spPr>
      <dgm:t>
        <a:bodyPr/>
        <a:lstStyle/>
        <a:p>
          <a:r>
            <a:rPr lang="en-US" sz="1200" b="0" i="0" dirty="0">
              <a:solidFill>
                <a:schemeClr val="tx1"/>
              </a:solidFill>
            </a:rPr>
            <a:t>Establish the planning committee’s role.</a:t>
          </a:r>
          <a:endParaRPr lang="en-US" sz="1200" dirty="0">
            <a:solidFill>
              <a:schemeClr val="tx1"/>
            </a:solidFill>
          </a:endParaRPr>
        </a:p>
      </dgm:t>
    </dgm:pt>
    <dgm:pt modelId="{5535A5FD-ADDE-431E-9747-D388FC24F3B0}" type="parTrans" cxnId="{F342406F-2F13-4147-B34D-6A10C08854FE}">
      <dgm:prSet/>
      <dgm:spPr/>
      <dgm:t>
        <a:bodyPr/>
        <a:lstStyle/>
        <a:p>
          <a:endParaRPr lang="en-US"/>
        </a:p>
      </dgm:t>
    </dgm:pt>
    <dgm:pt modelId="{8190180F-2373-41FF-93CE-D4A661539EAE}" type="sibTrans" cxnId="{F342406F-2F13-4147-B34D-6A10C08854FE}">
      <dgm:prSet/>
      <dgm:spPr/>
      <dgm:t>
        <a:bodyPr/>
        <a:lstStyle/>
        <a:p>
          <a:endParaRPr lang="en-US"/>
        </a:p>
      </dgm:t>
    </dgm:pt>
    <dgm:pt modelId="{5C0A903E-89ED-47A3-B0D0-EB33937E5C91}">
      <dgm:prSet custT="1"/>
      <dgm:spPr>
        <a:solidFill>
          <a:srgbClr val="D7D9ED"/>
        </a:solidFill>
        <a:ln>
          <a:solidFill>
            <a:srgbClr val="5736C5"/>
          </a:solidFill>
        </a:ln>
      </dgm:spPr>
      <dgm:t>
        <a:bodyPr/>
        <a:lstStyle/>
        <a:p>
          <a:r>
            <a:rPr lang="en-US" sz="1200" b="0" i="0" dirty="0">
              <a:solidFill>
                <a:schemeClr val="tx1"/>
              </a:solidFill>
            </a:rPr>
            <a:t>Clarify your group values.</a:t>
          </a:r>
          <a:endParaRPr lang="en-US" sz="1200" dirty="0">
            <a:solidFill>
              <a:schemeClr val="tx1"/>
            </a:solidFill>
          </a:endParaRPr>
        </a:p>
      </dgm:t>
    </dgm:pt>
    <dgm:pt modelId="{0EAA43B1-3527-4593-828F-BD9ECF606EF3}" type="parTrans" cxnId="{00EBEC11-DF5B-4476-B117-FA452A4D3820}">
      <dgm:prSet/>
      <dgm:spPr/>
      <dgm:t>
        <a:bodyPr/>
        <a:lstStyle/>
        <a:p>
          <a:endParaRPr lang="en-US"/>
        </a:p>
      </dgm:t>
    </dgm:pt>
    <dgm:pt modelId="{B731ABCD-DBC5-4A28-BE1F-DD417E841C00}" type="sibTrans" cxnId="{00EBEC11-DF5B-4476-B117-FA452A4D3820}">
      <dgm:prSet/>
      <dgm:spPr/>
      <dgm:t>
        <a:bodyPr/>
        <a:lstStyle/>
        <a:p>
          <a:endParaRPr lang="en-US"/>
        </a:p>
      </dgm:t>
    </dgm:pt>
    <dgm:pt modelId="{89A548A9-9A1D-420F-AF57-973E164F27BB}">
      <dgm:prSet custT="1"/>
      <dgm:spPr>
        <a:solidFill>
          <a:srgbClr val="D7D9ED"/>
        </a:solidFill>
        <a:ln>
          <a:solidFill>
            <a:srgbClr val="5736C5"/>
          </a:solidFill>
        </a:ln>
      </dgm:spPr>
      <dgm:t>
        <a:bodyPr/>
        <a:lstStyle/>
        <a:p>
          <a:pPr>
            <a:spcAft>
              <a:spcPts val="0"/>
            </a:spcAft>
          </a:pPr>
          <a:r>
            <a:rPr lang="en-US" sz="1200" b="0" i="0" dirty="0">
              <a:solidFill>
                <a:schemeClr val="tx1"/>
              </a:solidFill>
            </a:rPr>
            <a:t>Examine the environment/</a:t>
          </a:r>
        </a:p>
        <a:p>
          <a:pPr>
            <a:spcAft>
              <a:spcPts val="0"/>
            </a:spcAft>
          </a:pPr>
          <a:r>
            <a:rPr lang="en-US" sz="1200" b="0" i="0" dirty="0">
              <a:solidFill>
                <a:schemeClr val="tx1"/>
              </a:solidFill>
            </a:rPr>
            <a:t>marketplace.</a:t>
          </a:r>
          <a:endParaRPr lang="en-US" sz="1200" dirty="0">
            <a:solidFill>
              <a:schemeClr val="tx1"/>
            </a:solidFill>
          </a:endParaRPr>
        </a:p>
      </dgm:t>
    </dgm:pt>
    <dgm:pt modelId="{38A1C8F6-291F-426C-BF05-7C9635BF9986}" type="parTrans" cxnId="{BB41FCD1-6E31-4B38-BB25-194769FA11D7}">
      <dgm:prSet/>
      <dgm:spPr/>
      <dgm:t>
        <a:bodyPr/>
        <a:lstStyle/>
        <a:p>
          <a:endParaRPr lang="en-US"/>
        </a:p>
      </dgm:t>
    </dgm:pt>
    <dgm:pt modelId="{ACDD2E7A-94BE-4D01-A113-648120EAAEAB}" type="sibTrans" cxnId="{BB41FCD1-6E31-4B38-BB25-194769FA11D7}">
      <dgm:prSet/>
      <dgm:spPr/>
      <dgm:t>
        <a:bodyPr/>
        <a:lstStyle/>
        <a:p>
          <a:endParaRPr lang="en-US"/>
        </a:p>
      </dgm:t>
    </dgm:pt>
    <dgm:pt modelId="{27BFCFCF-A47A-474F-8430-167EF90B311D}" type="pres">
      <dgm:prSet presAssocID="{77D47E13-440E-489F-AD37-42CDF381C6A3}" presName="CompostProcess" presStyleCnt="0">
        <dgm:presLayoutVars>
          <dgm:dir/>
          <dgm:resizeHandles val="exact"/>
        </dgm:presLayoutVars>
      </dgm:prSet>
      <dgm:spPr/>
    </dgm:pt>
    <dgm:pt modelId="{2E2714BC-67B6-4275-9792-0CD0156D85AD}" type="pres">
      <dgm:prSet presAssocID="{77D47E13-440E-489F-AD37-42CDF381C6A3}" presName="arrow" presStyleLbl="bgShp" presStyleIdx="0" presStyleCnt="1" custScaleX="117647"/>
      <dgm:spPr>
        <a:solidFill>
          <a:srgbClr val="5736C5"/>
        </a:solidFill>
      </dgm:spPr>
    </dgm:pt>
    <dgm:pt modelId="{061BD8E5-98A0-4A47-BC3B-A91ECC764941}" type="pres">
      <dgm:prSet presAssocID="{77D47E13-440E-489F-AD37-42CDF381C6A3}" presName="linearProcess" presStyleCnt="0"/>
      <dgm:spPr/>
    </dgm:pt>
    <dgm:pt modelId="{013C3E62-557F-479E-A8DA-E6D89AE1DE88}" type="pres">
      <dgm:prSet presAssocID="{B2C4DA84-A578-44B4-AEE3-9BAC38570310}" presName="textNode" presStyleLbl="node1" presStyleIdx="0" presStyleCnt="6">
        <dgm:presLayoutVars>
          <dgm:bulletEnabled val="1"/>
        </dgm:presLayoutVars>
      </dgm:prSet>
      <dgm:spPr/>
    </dgm:pt>
    <dgm:pt modelId="{92E21267-5038-44F5-BF10-E917EE2BCDC7}" type="pres">
      <dgm:prSet presAssocID="{963395F5-3B9E-421F-A873-6D63A4D5DD8A}" presName="sibTrans" presStyleCnt="0"/>
      <dgm:spPr/>
    </dgm:pt>
    <dgm:pt modelId="{9013AAAC-7A76-4850-A7F5-170A0234AA09}" type="pres">
      <dgm:prSet presAssocID="{0C77455F-51F9-4AE8-9D9E-9DB07F46678E}" presName="textNode" presStyleLbl="node1" presStyleIdx="1" presStyleCnt="6">
        <dgm:presLayoutVars>
          <dgm:bulletEnabled val="1"/>
        </dgm:presLayoutVars>
      </dgm:prSet>
      <dgm:spPr/>
    </dgm:pt>
    <dgm:pt modelId="{FF9C7E6D-5FAA-42DE-966F-ADA5DF8E9376}" type="pres">
      <dgm:prSet presAssocID="{164FE09A-A61F-4C12-80BA-91CCACC1D956}" presName="sibTrans" presStyleCnt="0"/>
      <dgm:spPr/>
    </dgm:pt>
    <dgm:pt modelId="{498042D5-C051-47CD-B94F-086A93688613}" type="pres">
      <dgm:prSet presAssocID="{3CDC9E50-C7C5-4544-9A1B-B85A4BA2ED2F}" presName="textNode" presStyleLbl="node1" presStyleIdx="2" presStyleCnt="6">
        <dgm:presLayoutVars>
          <dgm:bulletEnabled val="1"/>
        </dgm:presLayoutVars>
      </dgm:prSet>
      <dgm:spPr/>
    </dgm:pt>
    <dgm:pt modelId="{25B41589-9974-416C-8FC7-A3EEDA517E7E}" type="pres">
      <dgm:prSet presAssocID="{B1C91300-50B0-4F4C-8E77-1A59AA34B9E6}" presName="sibTrans" presStyleCnt="0"/>
      <dgm:spPr/>
    </dgm:pt>
    <dgm:pt modelId="{1B89C4E8-432B-4CC1-86F2-389F019FA81B}" type="pres">
      <dgm:prSet presAssocID="{096DC138-C104-4258-B354-7054340771DA}" presName="textNode" presStyleLbl="node1" presStyleIdx="3" presStyleCnt="6">
        <dgm:presLayoutVars>
          <dgm:bulletEnabled val="1"/>
        </dgm:presLayoutVars>
      </dgm:prSet>
      <dgm:spPr/>
    </dgm:pt>
    <dgm:pt modelId="{8E864295-1E38-4442-96A0-B5B1944E9554}" type="pres">
      <dgm:prSet presAssocID="{8190180F-2373-41FF-93CE-D4A661539EAE}" presName="sibTrans" presStyleCnt="0"/>
      <dgm:spPr/>
    </dgm:pt>
    <dgm:pt modelId="{24505E16-E21D-449B-8486-DF1849CB8C75}" type="pres">
      <dgm:prSet presAssocID="{5C0A903E-89ED-47A3-B0D0-EB33937E5C91}" presName="textNode" presStyleLbl="node1" presStyleIdx="4" presStyleCnt="6">
        <dgm:presLayoutVars>
          <dgm:bulletEnabled val="1"/>
        </dgm:presLayoutVars>
      </dgm:prSet>
      <dgm:spPr/>
    </dgm:pt>
    <dgm:pt modelId="{4D95DB41-D46F-42DE-A579-8FFC6C640FF3}" type="pres">
      <dgm:prSet presAssocID="{B731ABCD-DBC5-4A28-BE1F-DD417E841C00}" presName="sibTrans" presStyleCnt="0"/>
      <dgm:spPr/>
    </dgm:pt>
    <dgm:pt modelId="{93DB0FFF-7571-43DB-AE61-50A32939EC5E}" type="pres">
      <dgm:prSet presAssocID="{89A548A9-9A1D-420F-AF57-973E164F27BB}" presName="textNode" presStyleLbl="node1" presStyleIdx="5" presStyleCnt="6">
        <dgm:presLayoutVars>
          <dgm:bulletEnabled val="1"/>
        </dgm:presLayoutVars>
      </dgm:prSet>
      <dgm:spPr/>
    </dgm:pt>
  </dgm:ptLst>
  <dgm:cxnLst>
    <dgm:cxn modelId="{00EBEC11-DF5B-4476-B117-FA452A4D3820}" srcId="{77D47E13-440E-489F-AD37-42CDF381C6A3}" destId="{5C0A903E-89ED-47A3-B0D0-EB33937E5C91}" srcOrd="4" destOrd="0" parTransId="{0EAA43B1-3527-4593-828F-BD9ECF606EF3}" sibTransId="{B731ABCD-DBC5-4A28-BE1F-DD417E841C00}"/>
    <dgm:cxn modelId="{A9278B38-F5EC-4A72-9A95-83CDC237593A}" srcId="{77D47E13-440E-489F-AD37-42CDF381C6A3}" destId="{0C77455F-51F9-4AE8-9D9E-9DB07F46678E}" srcOrd="1" destOrd="0" parTransId="{0C84E1EC-DD59-423A-914C-527C7581A466}" sibTransId="{164FE09A-A61F-4C12-80BA-91CCACC1D956}"/>
    <dgm:cxn modelId="{68D28167-4A52-49FB-9960-AB7F3C94EE2B}" type="presOf" srcId="{B2C4DA84-A578-44B4-AEE3-9BAC38570310}" destId="{013C3E62-557F-479E-A8DA-E6D89AE1DE88}" srcOrd="0" destOrd="0" presId="urn:microsoft.com/office/officeart/2005/8/layout/hProcess9"/>
    <dgm:cxn modelId="{6F864568-6013-42D1-938C-6C9FBB29DE5D}" type="presOf" srcId="{89A548A9-9A1D-420F-AF57-973E164F27BB}" destId="{93DB0FFF-7571-43DB-AE61-50A32939EC5E}" srcOrd="0" destOrd="0" presId="urn:microsoft.com/office/officeart/2005/8/layout/hProcess9"/>
    <dgm:cxn modelId="{48486E69-C51E-4B5F-AF1E-6AC074EB5D86}" type="presOf" srcId="{77D47E13-440E-489F-AD37-42CDF381C6A3}" destId="{27BFCFCF-A47A-474F-8430-167EF90B311D}" srcOrd="0" destOrd="0" presId="urn:microsoft.com/office/officeart/2005/8/layout/hProcess9"/>
    <dgm:cxn modelId="{B1EADA49-A92C-473C-8B68-98A5EA3CD774}" srcId="{77D47E13-440E-489F-AD37-42CDF381C6A3}" destId="{3CDC9E50-C7C5-4544-9A1B-B85A4BA2ED2F}" srcOrd="2" destOrd="0" parTransId="{91029ACE-3C07-4BDF-9321-BC2B56420079}" sibTransId="{B1C91300-50B0-4F4C-8E77-1A59AA34B9E6}"/>
    <dgm:cxn modelId="{F342406F-2F13-4147-B34D-6A10C08854FE}" srcId="{77D47E13-440E-489F-AD37-42CDF381C6A3}" destId="{096DC138-C104-4258-B354-7054340771DA}" srcOrd="3" destOrd="0" parTransId="{5535A5FD-ADDE-431E-9747-D388FC24F3B0}" sibTransId="{8190180F-2373-41FF-93CE-D4A661539EAE}"/>
    <dgm:cxn modelId="{BEEEB081-6F2E-4095-918C-0F55408371C9}" type="presOf" srcId="{5C0A903E-89ED-47A3-B0D0-EB33937E5C91}" destId="{24505E16-E21D-449B-8486-DF1849CB8C75}" srcOrd="0" destOrd="0" presId="urn:microsoft.com/office/officeart/2005/8/layout/hProcess9"/>
    <dgm:cxn modelId="{9C88D5A5-00A1-48CE-87BA-7FB5F3105691}" type="presOf" srcId="{0C77455F-51F9-4AE8-9D9E-9DB07F46678E}" destId="{9013AAAC-7A76-4850-A7F5-170A0234AA09}" srcOrd="0" destOrd="0" presId="urn:microsoft.com/office/officeart/2005/8/layout/hProcess9"/>
    <dgm:cxn modelId="{C92EC7BD-1916-48D3-8F1F-F15DBE0BB9BB}" type="presOf" srcId="{096DC138-C104-4258-B354-7054340771DA}" destId="{1B89C4E8-432B-4CC1-86F2-389F019FA81B}" srcOrd="0" destOrd="0" presId="urn:microsoft.com/office/officeart/2005/8/layout/hProcess9"/>
    <dgm:cxn modelId="{F6DB63C5-62E0-43FA-87A3-3DB4ABABD975}" type="presOf" srcId="{3CDC9E50-C7C5-4544-9A1B-B85A4BA2ED2F}" destId="{498042D5-C051-47CD-B94F-086A93688613}" srcOrd="0" destOrd="0" presId="urn:microsoft.com/office/officeart/2005/8/layout/hProcess9"/>
    <dgm:cxn modelId="{BB41FCD1-6E31-4B38-BB25-194769FA11D7}" srcId="{77D47E13-440E-489F-AD37-42CDF381C6A3}" destId="{89A548A9-9A1D-420F-AF57-973E164F27BB}" srcOrd="5" destOrd="0" parTransId="{38A1C8F6-291F-426C-BF05-7C9635BF9986}" sibTransId="{ACDD2E7A-94BE-4D01-A113-648120EAAEAB}"/>
    <dgm:cxn modelId="{B91351FC-CED3-4E4B-A465-F096A3E2E043}" srcId="{77D47E13-440E-489F-AD37-42CDF381C6A3}" destId="{B2C4DA84-A578-44B4-AEE3-9BAC38570310}" srcOrd="0" destOrd="0" parTransId="{7D718404-1059-4848-98AC-743C8DDB80CB}" sibTransId="{963395F5-3B9E-421F-A873-6D63A4D5DD8A}"/>
    <dgm:cxn modelId="{0E4DBCBD-B4C4-4BB2-BCA0-E17F728294E0}" type="presParOf" srcId="{27BFCFCF-A47A-474F-8430-167EF90B311D}" destId="{2E2714BC-67B6-4275-9792-0CD0156D85AD}" srcOrd="0" destOrd="0" presId="urn:microsoft.com/office/officeart/2005/8/layout/hProcess9"/>
    <dgm:cxn modelId="{23E26DA2-4E37-4C92-996D-F89EEED70B36}" type="presParOf" srcId="{27BFCFCF-A47A-474F-8430-167EF90B311D}" destId="{061BD8E5-98A0-4A47-BC3B-A91ECC764941}" srcOrd="1" destOrd="0" presId="urn:microsoft.com/office/officeart/2005/8/layout/hProcess9"/>
    <dgm:cxn modelId="{9679871E-DB3D-4741-9BC0-B6CD4643DCE6}" type="presParOf" srcId="{061BD8E5-98A0-4A47-BC3B-A91ECC764941}" destId="{013C3E62-557F-479E-A8DA-E6D89AE1DE88}" srcOrd="0" destOrd="0" presId="urn:microsoft.com/office/officeart/2005/8/layout/hProcess9"/>
    <dgm:cxn modelId="{D1461BB3-9BD4-463C-8DCD-FB2F753F607C}" type="presParOf" srcId="{061BD8E5-98A0-4A47-BC3B-A91ECC764941}" destId="{92E21267-5038-44F5-BF10-E917EE2BCDC7}" srcOrd="1" destOrd="0" presId="urn:microsoft.com/office/officeart/2005/8/layout/hProcess9"/>
    <dgm:cxn modelId="{1E40A06A-A952-4936-876F-47170E4D6C66}" type="presParOf" srcId="{061BD8E5-98A0-4A47-BC3B-A91ECC764941}" destId="{9013AAAC-7A76-4850-A7F5-170A0234AA09}" srcOrd="2" destOrd="0" presId="urn:microsoft.com/office/officeart/2005/8/layout/hProcess9"/>
    <dgm:cxn modelId="{35AD8804-D6D0-4B58-84CD-F66A57271CCA}" type="presParOf" srcId="{061BD8E5-98A0-4A47-BC3B-A91ECC764941}" destId="{FF9C7E6D-5FAA-42DE-966F-ADA5DF8E9376}" srcOrd="3" destOrd="0" presId="urn:microsoft.com/office/officeart/2005/8/layout/hProcess9"/>
    <dgm:cxn modelId="{3296E208-3BA5-4695-ADC6-7A62438770A4}" type="presParOf" srcId="{061BD8E5-98A0-4A47-BC3B-A91ECC764941}" destId="{498042D5-C051-47CD-B94F-086A93688613}" srcOrd="4" destOrd="0" presId="urn:microsoft.com/office/officeart/2005/8/layout/hProcess9"/>
    <dgm:cxn modelId="{FB0C4730-006B-48FB-B46A-CD3BFFFE0B5E}" type="presParOf" srcId="{061BD8E5-98A0-4A47-BC3B-A91ECC764941}" destId="{25B41589-9974-416C-8FC7-A3EEDA517E7E}" srcOrd="5" destOrd="0" presId="urn:microsoft.com/office/officeart/2005/8/layout/hProcess9"/>
    <dgm:cxn modelId="{019B6E20-3201-424F-87CB-DDC5E1BC03FA}" type="presParOf" srcId="{061BD8E5-98A0-4A47-BC3B-A91ECC764941}" destId="{1B89C4E8-432B-4CC1-86F2-389F019FA81B}" srcOrd="6" destOrd="0" presId="urn:microsoft.com/office/officeart/2005/8/layout/hProcess9"/>
    <dgm:cxn modelId="{E45AAA22-DF96-44EB-B23E-E50417779ED6}" type="presParOf" srcId="{061BD8E5-98A0-4A47-BC3B-A91ECC764941}" destId="{8E864295-1E38-4442-96A0-B5B1944E9554}" srcOrd="7" destOrd="0" presId="urn:microsoft.com/office/officeart/2005/8/layout/hProcess9"/>
    <dgm:cxn modelId="{6B70C82B-8DBE-4506-8257-EEB0B5950953}" type="presParOf" srcId="{061BD8E5-98A0-4A47-BC3B-A91ECC764941}" destId="{24505E16-E21D-449B-8486-DF1849CB8C75}" srcOrd="8" destOrd="0" presId="urn:microsoft.com/office/officeart/2005/8/layout/hProcess9"/>
    <dgm:cxn modelId="{A2800F46-2097-4F68-8E09-12CB03A7D45F}" type="presParOf" srcId="{061BD8E5-98A0-4A47-BC3B-A91ECC764941}" destId="{4D95DB41-D46F-42DE-A579-8FFC6C640FF3}" srcOrd="9" destOrd="0" presId="urn:microsoft.com/office/officeart/2005/8/layout/hProcess9"/>
    <dgm:cxn modelId="{D3DB8E1D-4281-4175-A3AD-982E5B43FA9F}" type="presParOf" srcId="{061BD8E5-98A0-4A47-BC3B-A91ECC764941}" destId="{93DB0FFF-7571-43DB-AE61-50A32939EC5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D47E13-440E-489F-AD37-42CDF381C6A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2C4DA84-A578-44B4-AEE3-9BAC38570310}">
      <dgm:prSet custT="1"/>
      <dgm:spPr>
        <a:solidFill>
          <a:srgbClr val="D7D9ED"/>
        </a:solidFill>
        <a:ln>
          <a:solidFill>
            <a:srgbClr val="5736C5"/>
          </a:solidFill>
        </a:ln>
      </dgm:spPr>
      <dgm:t>
        <a:bodyPr/>
        <a:lstStyle/>
        <a:p>
          <a:r>
            <a:rPr lang="en-US" sz="1200" b="0" i="0" dirty="0">
              <a:solidFill>
                <a:schemeClr val="tx1"/>
              </a:solidFill>
            </a:rPr>
            <a:t>Review the organization’s mission.</a:t>
          </a:r>
          <a:endParaRPr lang="en-US" sz="1200" dirty="0">
            <a:solidFill>
              <a:schemeClr val="tx1"/>
            </a:solidFill>
          </a:endParaRPr>
        </a:p>
      </dgm:t>
    </dgm:pt>
    <dgm:pt modelId="{7D718404-1059-4848-98AC-743C8DDB80CB}" type="parTrans" cxnId="{B91351FC-CED3-4E4B-A465-F096A3E2E043}">
      <dgm:prSet/>
      <dgm:spPr/>
      <dgm:t>
        <a:bodyPr/>
        <a:lstStyle/>
        <a:p>
          <a:endParaRPr lang="en-US"/>
        </a:p>
      </dgm:t>
    </dgm:pt>
    <dgm:pt modelId="{963395F5-3B9E-421F-A873-6D63A4D5DD8A}" type="sibTrans" cxnId="{B91351FC-CED3-4E4B-A465-F096A3E2E043}">
      <dgm:prSet/>
      <dgm:spPr/>
      <dgm:t>
        <a:bodyPr/>
        <a:lstStyle/>
        <a:p>
          <a:endParaRPr lang="en-US"/>
        </a:p>
      </dgm:t>
    </dgm:pt>
    <dgm:pt modelId="{0C77455F-51F9-4AE8-9D9E-9DB07F46678E}">
      <dgm:prSet custT="1"/>
      <dgm:spPr>
        <a:solidFill>
          <a:srgbClr val="D7D9ED"/>
        </a:solidFill>
        <a:ln>
          <a:solidFill>
            <a:srgbClr val="5736C5"/>
          </a:solidFill>
        </a:ln>
      </dgm:spPr>
      <dgm:t>
        <a:bodyPr/>
        <a:lstStyle/>
        <a:p>
          <a:r>
            <a:rPr lang="en-US" sz="1200" b="0" i="0" dirty="0">
              <a:solidFill>
                <a:schemeClr val="tx1"/>
              </a:solidFill>
            </a:rPr>
            <a:t>Determine strategic direction.</a:t>
          </a:r>
          <a:endParaRPr lang="en-US" sz="1200" dirty="0">
            <a:solidFill>
              <a:schemeClr val="tx1"/>
            </a:solidFill>
          </a:endParaRPr>
        </a:p>
      </dgm:t>
    </dgm:pt>
    <dgm:pt modelId="{0C84E1EC-DD59-423A-914C-527C7581A466}" type="parTrans" cxnId="{A9278B38-F5EC-4A72-9A95-83CDC237593A}">
      <dgm:prSet/>
      <dgm:spPr/>
      <dgm:t>
        <a:bodyPr/>
        <a:lstStyle/>
        <a:p>
          <a:endParaRPr lang="en-US"/>
        </a:p>
      </dgm:t>
    </dgm:pt>
    <dgm:pt modelId="{164FE09A-A61F-4C12-80BA-91CCACC1D956}" type="sibTrans" cxnId="{A9278B38-F5EC-4A72-9A95-83CDC237593A}">
      <dgm:prSet/>
      <dgm:spPr/>
      <dgm:t>
        <a:bodyPr/>
        <a:lstStyle/>
        <a:p>
          <a:endParaRPr lang="en-US"/>
        </a:p>
      </dgm:t>
    </dgm:pt>
    <dgm:pt modelId="{3CDC9E50-C7C5-4544-9A1B-B85A4BA2ED2F}">
      <dgm:prSet custT="1"/>
      <dgm:spPr>
        <a:solidFill>
          <a:srgbClr val="D7D9ED"/>
        </a:solidFill>
        <a:ln>
          <a:solidFill>
            <a:srgbClr val="5736C5"/>
          </a:solidFill>
        </a:ln>
      </dgm:spPr>
      <dgm:t>
        <a:bodyPr/>
        <a:lstStyle/>
        <a:p>
          <a:r>
            <a:rPr lang="en-US" sz="1200" b="0" i="0" dirty="0">
              <a:solidFill>
                <a:schemeClr val="tx1"/>
              </a:solidFill>
            </a:rPr>
            <a:t>Outline strategies and programs.</a:t>
          </a:r>
          <a:endParaRPr lang="en-US" sz="1200" dirty="0">
            <a:solidFill>
              <a:schemeClr val="tx1"/>
            </a:solidFill>
          </a:endParaRPr>
        </a:p>
      </dgm:t>
    </dgm:pt>
    <dgm:pt modelId="{91029ACE-3C07-4BDF-9321-BC2B56420079}" type="parTrans" cxnId="{B1EADA49-A92C-473C-8B68-98A5EA3CD774}">
      <dgm:prSet/>
      <dgm:spPr/>
      <dgm:t>
        <a:bodyPr/>
        <a:lstStyle/>
        <a:p>
          <a:endParaRPr lang="en-US"/>
        </a:p>
      </dgm:t>
    </dgm:pt>
    <dgm:pt modelId="{B1C91300-50B0-4F4C-8E77-1A59AA34B9E6}" type="sibTrans" cxnId="{B1EADA49-A92C-473C-8B68-98A5EA3CD774}">
      <dgm:prSet/>
      <dgm:spPr/>
      <dgm:t>
        <a:bodyPr/>
        <a:lstStyle/>
        <a:p>
          <a:endParaRPr lang="en-US"/>
        </a:p>
      </dgm:t>
    </dgm:pt>
    <dgm:pt modelId="{096DC138-C104-4258-B354-7054340771DA}">
      <dgm:prSet custT="1"/>
      <dgm:spPr>
        <a:solidFill>
          <a:srgbClr val="D7D9ED"/>
        </a:solidFill>
        <a:ln>
          <a:solidFill>
            <a:srgbClr val="5736C5"/>
          </a:solidFill>
        </a:ln>
      </dgm:spPr>
      <dgm:t>
        <a:bodyPr/>
        <a:lstStyle/>
        <a:p>
          <a:r>
            <a:rPr lang="en-US" sz="1200" b="0" i="0" dirty="0">
              <a:solidFill>
                <a:schemeClr val="tx1"/>
              </a:solidFill>
            </a:rPr>
            <a:t>Test financial feasibility.</a:t>
          </a:r>
          <a:endParaRPr lang="en-US" sz="1200" dirty="0">
            <a:solidFill>
              <a:schemeClr val="tx1"/>
            </a:solidFill>
          </a:endParaRPr>
        </a:p>
      </dgm:t>
    </dgm:pt>
    <dgm:pt modelId="{5535A5FD-ADDE-431E-9747-D388FC24F3B0}" type="parTrans" cxnId="{F342406F-2F13-4147-B34D-6A10C08854FE}">
      <dgm:prSet/>
      <dgm:spPr/>
      <dgm:t>
        <a:bodyPr/>
        <a:lstStyle/>
        <a:p>
          <a:endParaRPr lang="en-US"/>
        </a:p>
      </dgm:t>
    </dgm:pt>
    <dgm:pt modelId="{8190180F-2373-41FF-93CE-D4A661539EAE}" type="sibTrans" cxnId="{F342406F-2F13-4147-B34D-6A10C08854FE}">
      <dgm:prSet/>
      <dgm:spPr/>
      <dgm:t>
        <a:bodyPr/>
        <a:lstStyle/>
        <a:p>
          <a:endParaRPr lang="en-US"/>
        </a:p>
      </dgm:t>
    </dgm:pt>
    <dgm:pt modelId="{5C0A903E-89ED-47A3-B0D0-EB33937E5C91}">
      <dgm:prSet custT="1"/>
      <dgm:spPr>
        <a:solidFill>
          <a:srgbClr val="D7D9ED"/>
        </a:solidFill>
        <a:ln>
          <a:solidFill>
            <a:srgbClr val="5736C5"/>
          </a:solidFill>
        </a:ln>
      </dgm:spPr>
      <dgm:t>
        <a:bodyPr/>
        <a:lstStyle/>
        <a:p>
          <a:r>
            <a:rPr lang="en-US" sz="1200" b="0" i="0" dirty="0">
              <a:solidFill>
                <a:schemeClr val="tx1"/>
              </a:solidFill>
            </a:rPr>
            <a:t>Draft the plan.</a:t>
          </a:r>
          <a:endParaRPr lang="en-US" sz="1200" dirty="0">
            <a:solidFill>
              <a:schemeClr val="tx1"/>
            </a:solidFill>
          </a:endParaRPr>
        </a:p>
      </dgm:t>
    </dgm:pt>
    <dgm:pt modelId="{0EAA43B1-3527-4593-828F-BD9ECF606EF3}" type="parTrans" cxnId="{00EBEC11-DF5B-4476-B117-FA452A4D3820}">
      <dgm:prSet/>
      <dgm:spPr/>
      <dgm:t>
        <a:bodyPr/>
        <a:lstStyle/>
        <a:p>
          <a:endParaRPr lang="en-US"/>
        </a:p>
      </dgm:t>
    </dgm:pt>
    <dgm:pt modelId="{B731ABCD-DBC5-4A28-BE1F-DD417E841C00}" type="sibTrans" cxnId="{00EBEC11-DF5B-4476-B117-FA452A4D3820}">
      <dgm:prSet/>
      <dgm:spPr/>
      <dgm:t>
        <a:bodyPr/>
        <a:lstStyle/>
        <a:p>
          <a:endParaRPr lang="en-US"/>
        </a:p>
      </dgm:t>
    </dgm:pt>
    <dgm:pt modelId="{89A548A9-9A1D-420F-AF57-973E164F27BB}">
      <dgm:prSet custT="1"/>
      <dgm:spPr>
        <a:solidFill>
          <a:srgbClr val="D7D9ED"/>
        </a:solidFill>
        <a:ln>
          <a:solidFill>
            <a:srgbClr val="5736C5"/>
          </a:solidFill>
        </a:ln>
      </dgm:spPr>
      <dgm:t>
        <a:bodyPr/>
        <a:lstStyle/>
        <a:p>
          <a:pPr>
            <a:spcAft>
              <a:spcPts val="0"/>
            </a:spcAft>
          </a:pPr>
          <a:r>
            <a:rPr lang="en-US" sz="1200" b="0" i="0" dirty="0">
              <a:solidFill>
                <a:schemeClr val="tx1"/>
              </a:solidFill>
            </a:rPr>
            <a:t>Present the plan for approval.</a:t>
          </a:r>
          <a:endParaRPr lang="en-US" sz="1200" dirty="0">
            <a:solidFill>
              <a:schemeClr val="tx1"/>
            </a:solidFill>
          </a:endParaRPr>
        </a:p>
      </dgm:t>
    </dgm:pt>
    <dgm:pt modelId="{38A1C8F6-291F-426C-BF05-7C9635BF9986}" type="parTrans" cxnId="{BB41FCD1-6E31-4B38-BB25-194769FA11D7}">
      <dgm:prSet/>
      <dgm:spPr/>
      <dgm:t>
        <a:bodyPr/>
        <a:lstStyle/>
        <a:p>
          <a:endParaRPr lang="en-US"/>
        </a:p>
      </dgm:t>
    </dgm:pt>
    <dgm:pt modelId="{ACDD2E7A-94BE-4D01-A113-648120EAAEAB}" type="sibTrans" cxnId="{BB41FCD1-6E31-4B38-BB25-194769FA11D7}">
      <dgm:prSet/>
      <dgm:spPr/>
      <dgm:t>
        <a:bodyPr/>
        <a:lstStyle/>
        <a:p>
          <a:endParaRPr lang="en-US"/>
        </a:p>
      </dgm:t>
    </dgm:pt>
    <dgm:pt modelId="{27BFCFCF-A47A-474F-8430-167EF90B311D}" type="pres">
      <dgm:prSet presAssocID="{77D47E13-440E-489F-AD37-42CDF381C6A3}" presName="CompostProcess" presStyleCnt="0">
        <dgm:presLayoutVars>
          <dgm:dir/>
          <dgm:resizeHandles val="exact"/>
        </dgm:presLayoutVars>
      </dgm:prSet>
      <dgm:spPr/>
    </dgm:pt>
    <dgm:pt modelId="{2E2714BC-67B6-4275-9792-0CD0156D85AD}" type="pres">
      <dgm:prSet presAssocID="{77D47E13-440E-489F-AD37-42CDF381C6A3}" presName="arrow" presStyleLbl="bgShp" presStyleIdx="0" presStyleCnt="1" custScaleX="117647"/>
      <dgm:spPr>
        <a:solidFill>
          <a:srgbClr val="5736C5"/>
        </a:solidFill>
      </dgm:spPr>
    </dgm:pt>
    <dgm:pt modelId="{061BD8E5-98A0-4A47-BC3B-A91ECC764941}" type="pres">
      <dgm:prSet presAssocID="{77D47E13-440E-489F-AD37-42CDF381C6A3}" presName="linearProcess" presStyleCnt="0"/>
      <dgm:spPr/>
    </dgm:pt>
    <dgm:pt modelId="{013C3E62-557F-479E-A8DA-E6D89AE1DE88}" type="pres">
      <dgm:prSet presAssocID="{B2C4DA84-A578-44B4-AEE3-9BAC38570310}" presName="textNode" presStyleLbl="node1" presStyleIdx="0" presStyleCnt="6">
        <dgm:presLayoutVars>
          <dgm:bulletEnabled val="1"/>
        </dgm:presLayoutVars>
      </dgm:prSet>
      <dgm:spPr/>
    </dgm:pt>
    <dgm:pt modelId="{92E21267-5038-44F5-BF10-E917EE2BCDC7}" type="pres">
      <dgm:prSet presAssocID="{963395F5-3B9E-421F-A873-6D63A4D5DD8A}" presName="sibTrans" presStyleCnt="0"/>
      <dgm:spPr/>
    </dgm:pt>
    <dgm:pt modelId="{9013AAAC-7A76-4850-A7F5-170A0234AA09}" type="pres">
      <dgm:prSet presAssocID="{0C77455F-51F9-4AE8-9D9E-9DB07F46678E}" presName="textNode" presStyleLbl="node1" presStyleIdx="1" presStyleCnt="6">
        <dgm:presLayoutVars>
          <dgm:bulletEnabled val="1"/>
        </dgm:presLayoutVars>
      </dgm:prSet>
      <dgm:spPr/>
    </dgm:pt>
    <dgm:pt modelId="{FF9C7E6D-5FAA-42DE-966F-ADA5DF8E9376}" type="pres">
      <dgm:prSet presAssocID="{164FE09A-A61F-4C12-80BA-91CCACC1D956}" presName="sibTrans" presStyleCnt="0"/>
      <dgm:spPr/>
    </dgm:pt>
    <dgm:pt modelId="{498042D5-C051-47CD-B94F-086A93688613}" type="pres">
      <dgm:prSet presAssocID="{3CDC9E50-C7C5-4544-9A1B-B85A4BA2ED2F}" presName="textNode" presStyleLbl="node1" presStyleIdx="2" presStyleCnt="6">
        <dgm:presLayoutVars>
          <dgm:bulletEnabled val="1"/>
        </dgm:presLayoutVars>
      </dgm:prSet>
      <dgm:spPr/>
    </dgm:pt>
    <dgm:pt modelId="{25B41589-9974-416C-8FC7-A3EEDA517E7E}" type="pres">
      <dgm:prSet presAssocID="{B1C91300-50B0-4F4C-8E77-1A59AA34B9E6}" presName="sibTrans" presStyleCnt="0"/>
      <dgm:spPr/>
    </dgm:pt>
    <dgm:pt modelId="{1B89C4E8-432B-4CC1-86F2-389F019FA81B}" type="pres">
      <dgm:prSet presAssocID="{096DC138-C104-4258-B354-7054340771DA}" presName="textNode" presStyleLbl="node1" presStyleIdx="3" presStyleCnt="6">
        <dgm:presLayoutVars>
          <dgm:bulletEnabled val="1"/>
        </dgm:presLayoutVars>
      </dgm:prSet>
      <dgm:spPr/>
    </dgm:pt>
    <dgm:pt modelId="{8E864295-1E38-4442-96A0-B5B1944E9554}" type="pres">
      <dgm:prSet presAssocID="{8190180F-2373-41FF-93CE-D4A661539EAE}" presName="sibTrans" presStyleCnt="0"/>
      <dgm:spPr/>
    </dgm:pt>
    <dgm:pt modelId="{24505E16-E21D-449B-8486-DF1849CB8C75}" type="pres">
      <dgm:prSet presAssocID="{5C0A903E-89ED-47A3-B0D0-EB33937E5C91}" presName="textNode" presStyleLbl="node1" presStyleIdx="4" presStyleCnt="6">
        <dgm:presLayoutVars>
          <dgm:bulletEnabled val="1"/>
        </dgm:presLayoutVars>
      </dgm:prSet>
      <dgm:spPr/>
    </dgm:pt>
    <dgm:pt modelId="{4D95DB41-D46F-42DE-A579-8FFC6C640FF3}" type="pres">
      <dgm:prSet presAssocID="{B731ABCD-DBC5-4A28-BE1F-DD417E841C00}" presName="sibTrans" presStyleCnt="0"/>
      <dgm:spPr/>
    </dgm:pt>
    <dgm:pt modelId="{93DB0FFF-7571-43DB-AE61-50A32939EC5E}" type="pres">
      <dgm:prSet presAssocID="{89A548A9-9A1D-420F-AF57-973E164F27BB}" presName="textNode" presStyleLbl="node1" presStyleIdx="5" presStyleCnt="6">
        <dgm:presLayoutVars>
          <dgm:bulletEnabled val="1"/>
        </dgm:presLayoutVars>
      </dgm:prSet>
      <dgm:spPr/>
    </dgm:pt>
  </dgm:ptLst>
  <dgm:cxnLst>
    <dgm:cxn modelId="{00EBEC11-DF5B-4476-B117-FA452A4D3820}" srcId="{77D47E13-440E-489F-AD37-42CDF381C6A3}" destId="{5C0A903E-89ED-47A3-B0D0-EB33937E5C91}" srcOrd="4" destOrd="0" parTransId="{0EAA43B1-3527-4593-828F-BD9ECF606EF3}" sibTransId="{B731ABCD-DBC5-4A28-BE1F-DD417E841C00}"/>
    <dgm:cxn modelId="{A9278B38-F5EC-4A72-9A95-83CDC237593A}" srcId="{77D47E13-440E-489F-AD37-42CDF381C6A3}" destId="{0C77455F-51F9-4AE8-9D9E-9DB07F46678E}" srcOrd="1" destOrd="0" parTransId="{0C84E1EC-DD59-423A-914C-527C7581A466}" sibTransId="{164FE09A-A61F-4C12-80BA-91CCACC1D956}"/>
    <dgm:cxn modelId="{68D28167-4A52-49FB-9960-AB7F3C94EE2B}" type="presOf" srcId="{B2C4DA84-A578-44B4-AEE3-9BAC38570310}" destId="{013C3E62-557F-479E-A8DA-E6D89AE1DE88}" srcOrd="0" destOrd="0" presId="urn:microsoft.com/office/officeart/2005/8/layout/hProcess9"/>
    <dgm:cxn modelId="{6F864568-6013-42D1-938C-6C9FBB29DE5D}" type="presOf" srcId="{89A548A9-9A1D-420F-AF57-973E164F27BB}" destId="{93DB0FFF-7571-43DB-AE61-50A32939EC5E}" srcOrd="0" destOrd="0" presId="urn:microsoft.com/office/officeart/2005/8/layout/hProcess9"/>
    <dgm:cxn modelId="{48486E69-C51E-4B5F-AF1E-6AC074EB5D86}" type="presOf" srcId="{77D47E13-440E-489F-AD37-42CDF381C6A3}" destId="{27BFCFCF-A47A-474F-8430-167EF90B311D}" srcOrd="0" destOrd="0" presId="urn:microsoft.com/office/officeart/2005/8/layout/hProcess9"/>
    <dgm:cxn modelId="{B1EADA49-A92C-473C-8B68-98A5EA3CD774}" srcId="{77D47E13-440E-489F-AD37-42CDF381C6A3}" destId="{3CDC9E50-C7C5-4544-9A1B-B85A4BA2ED2F}" srcOrd="2" destOrd="0" parTransId="{91029ACE-3C07-4BDF-9321-BC2B56420079}" sibTransId="{B1C91300-50B0-4F4C-8E77-1A59AA34B9E6}"/>
    <dgm:cxn modelId="{F342406F-2F13-4147-B34D-6A10C08854FE}" srcId="{77D47E13-440E-489F-AD37-42CDF381C6A3}" destId="{096DC138-C104-4258-B354-7054340771DA}" srcOrd="3" destOrd="0" parTransId="{5535A5FD-ADDE-431E-9747-D388FC24F3B0}" sibTransId="{8190180F-2373-41FF-93CE-D4A661539EAE}"/>
    <dgm:cxn modelId="{BEEEB081-6F2E-4095-918C-0F55408371C9}" type="presOf" srcId="{5C0A903E-89ED-47A3-B0D0-EB33937E5C91}" destId="{24505E16-E21D-449B-8486-DF1849CB8C75}" srcOrd="0" destOrd="0" presId="urn:microsoft.com/office/officeart/2005/8/layout/hProcess9"/>
    <dgm:cxn modelId="{9C88D5A5-00A1-48CE-87BA-7FB5F3105691}" type="presOf" srcId="{0C77455F-51F9-4AE8-9D9E-9DB07F46678E}" destId="{9013AAAC-7A76-4850-A7F5-170A0234AA09}" srcOrd="0" destOrd="0" presId="urn:microsoft.com/office/officeart/2005/8/layout/hProcess9"/>
    <dgm:cxn modelId="{C92EC7BD-1916-48D3-8F1F-F15DBE0BB9BB}" type="presOf" srcId="{096DC138-C104-4258-B354-7054340771DA}" destId="{1B89C4E8-432B-4CC1-86F2-389F019FA81B}" srcOrd="0" destOrd="0" presId="urn:microsoft.com/office/officeart/2005/8/layout/hProcess9"/>
    <dgm:cxn modelId="{F6DB63C5-62E0-43FA-87A3-3DB4ABABD975}" type="presOf" srcId="{3CDC9E50-C7C5-4544-9A1B-B85A4BA2ED2F}" destId="{498042D5-C051-47CD-B94F-086A93688613}" srcOrd="0" destOrd="0" presId="urn:microsoft.com/office/officeart/2005/8/layout/hProcess9"/>
    <dgm:cxn modelId="{BB41FCD1-6E31-4B38-BB25-194769FA11D7}" srcId="{77D47E13-440E-489F-AD37-42CDF381C6A3}" destId="{89A548A9-9A1D-420F-AF57-973E164F27BB}" srcOrd="5" destOrd="0" parTransId="{38A1C8F6-291F-426C-BF05-7C9635BF9986}" sibTransId="{ACDD2E7A-94BE-4D01-A113-648120EAAEAB}"/>
    <dgm:cxn modelId="{B91351FC-CED3-4E4B-A465-F096A3E2E043}" srcId="{77D47E13-440E-489F-AD37-42CDF381C6A3}" destId="{B2C4DA84-A578-44B4-AEE3-9BAC38570310}" srcOrd="0" destOrd="0" parTransId="{7D718404-1059-4848-98AC-743C8DDB80CB}" sibTransId="{963395F5-3B9E-421F-A873-6D63A4D5DD8A}"/>
    <dgm:cxn modelId="{0E4DBCBD-B4C4-4BB2-BCA0-E17F728294E0}" type="presParOf" srcId="{27BFCFCF-A47A-474F-8430-167EF90B311D}" destId="{2E2714BC-67B6-4275-9792-0CD0156D85AD}" srcOrd="0" destOrd="0" presId="urn:microsoft.com/office/officeart/2005/8/layout/hProcess9"/>
    <dgm:cxn modelId="{23E26DA2-4E37-4C92-996D-F89EEED70B36}" type="presParOf" srcId="{27BFCFCF-A47A-474F-8430-167EF90B311D}" destId="{061BD8E5-98A0-4A47-BC3B-A91ECC764941}" srcOrd="1" destOrd="0" presId="urn:microsoft.com/office/officeart/2005/8/layout/hProcess9"/>
    <dgm:cxn modelId="{9679871E-DB3D-4741-9BC0-B6CD4643DCE6}" type="presParOf" srcId="{061BD8E5-98A0-4A47-BC3B-A91ECC764941}" destId="{013C3E62-557F-479E-A8DA-E6D89AE1DE88}" srcOrd="0" destOrd="0" presId="urn:microsoft.com/office/officeart/2005/8/layout/hProcess9"/>
    <dgm:cxn modelId="{D1461BB3-9BD4-463C-8DCD-FB2F753F607C}" type="presParOf" srcId="{061BD8E5-98A0-4A47-BC3B-A91ECC764941}" destId="{92E21267-5038-44F5-BF10-E917EE2BCDC7}" srcOrd="1" destOrd="0" presId="urn:microsoft.com/office/officeart/2005/8/layout/hProcess9"/>
    <dgm:cxn modelId="{1E40A06A-A952-4936-876F-47170E4D6C66}" type="presParOf" srcId="{061BD8E5-98A0-4A47-BC3B-A91ECC764941}" destId="{9013AAAC-7A76-4850-A7F5-170A0234AA09}" srcOrd="2" destOrd="0" presId="urn:microsoft.com/office/officeart/2005/8/layout/hProcess9"/>
    <dgm:cxn modelId="{35AD8804-D6D0-4B58-84CD-F66A57271CCA}" type="presParOf" srcId="{061BD8E5-98A0-4A47-BC3B-A91ECC764941}" destId="{FF9C7E6D-5FAA-42DE-966F-ADA5DF8E9376}" srcOrd="3" destOrd="0" presId="urn:microsoft.com/office/officeart/2005/8/layout/hProcess9"/>
    <dgm:cxn modelId="{3296E208-3BA5-4695-ADC6-7A62438770A4}" type="presParOf" srcId="{061BD8E5-98A0-4A47-BC3B-A91ECC764941}" destId="{498042D5-C051-47CD-B94F-086A93688613}" srcOrd="4" destOrd="0" presId="urn:microsoft.com/office/officeart/2005/8/layout/hProcess9"/>
    <dgm:cxn modelId="{FB0C4730-006B-48FB-B46A-CD3BFFFE0B5E}" type="presParOf" srcId="{061BD8E5-98A0-4A47-BC3B-A91ECC764941}" destId="{25B41589-9974-416C-8FC7-A3EEDA517E7E}" srcOrd="5" destOrd="0" presId="urn:microsoft.com/office/officeart/2005/8/layout/hProcess9"/>
    <dgm:cxn modelId="{019B6E20-3201-424F-87CB-DDC5E1BC03FA}" type="presParOf" srcId="{061BD8E5-98A0-4A47-BC3B-A91ECC764941}" destId="{1B89C4E8-432B-4CC1-86F2-389F019FA81B}" srcOrd="6" destOrd="0" presId="urn:microsoft.com/office/officeart/2005/8/layout/hProcess9"/>
    <dgm:cxn modelId="{E45AAA22-DF96-44EB-B23E-E50417779ED6}" type="presParOf" srcId="{061BD8E5-98A0-4A47-BC3B-A91ECC764941}" destId="{8E864295-1E38-4442-96A0-B5B1944E9554}" srcOrd="7" destOrd="0" presId="urn:microsoft.com/office/officeart/2005/8/layout/hProcess9"/>
    <dgm:cxn modelId="{6B70C82B-8DBE-4506-8257-EEB0B5950953}" type="presParOf" srcId="{061BD8E5-98A0-4A47-BC3B-A91ECC764941}" destId="{24505E16-E21D-449B-8486-DF1849CB8C75}" srcOrd="8" destOrd="0" presId="urn:microsoft.com/office/officeart/2005/8/layout/hProcess9"/>
    <dgm:cxn modelId="{A2800F46-2097-4F68-8E09-12CB03A7D45F}" type="presParOf" srcId="{061BD8E5-98A0-4A47-BC3B-A91ECC764941}" destId="{4D95DB41-D46F-42DE-A579-8FFC6C640FF3}" srcOrd="9" destOrd="0" presId="urn:microsoft.com/office/officeart/2005/8/layout/hProcess9"/>
    <dgm:cxn modelId="{D3DB8E1D-4281-4175-A3AD-982E5B43FA9F}" type="presParOf" srcId="{061BD8E5-98A0-4A47-BC3B-A91ECC764941}" destId="{93DB0FFF-7571-43DB-AE61-50A32939EC5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21DED7-913B-4F66-B191-8107DE2902A6}" type="doc">
      <dgm:prSet loTypeId="urn:microsoft.com/office/officeart/2005/8/layout/chevron1" loCatId="process" qsTypeId="urn:microsoft.com/office/officeart/2005/8/quickstyle/simple1" qsCatId="simple" csTypeId="urn:microsoft.com/office/officeart/2005/8/colors/colorful5" csCatId="colorful" phldr="1"/>
      <dgm:spPr/>
    </dgm:pt>
    <dgm:pt modelId="{3C9628A1-DC96-4C4C-AC98-A444C61D9F1E}">
      <dgm:prSet phldrT="[Text]"/>
      <dgm:spPr>
        <a:solidFill>
          <a:srgbClr val="231650"/>
        </a:solidFill>
      </dgm:spPr>
      <dgm:t>
        <a:bodyPr/>
        <a:lstStyle/>
        <a:p>
          <a:r>
            <a:rPr lang="en-US" dirty="0"/>
            <a:t>Process</a:t>
          </a:r>
        </a:p>
      </dgm:t>
    </dgm:pt>
    <dgm:pt modelId="{39BCA404-EDFA-40E0-ABAE-2230A480A712}" type="parTrans" cxnId="{0B40F2DF-E329-4457-BF0E-ECD9A9F87143}">
      <dgm:prSet/>
      <dgm:spPr/>
      <dgm:t>
        <a:bodyPr/>
        <a:lstStyle/>
        <a:p>
          <a:endParaRPr lang="en-US"/>
        </a:p>
      </dgm:t>
    </dgm:pt>
    <dgm:pt modelId="{4C666347-0671-48C6-9F57-7FA6F6990A78}" type="sibTrans" cxnId="{0B40F2DF-E329-4457-BF0E-ECD9A9F87143}">
      <dgm:prSet/>
      <dgm:spPr/>
      <dgm:t>
        <a:bodyPr/>
        <a:lstStyle/>
        <a:p>
          <a:endParaRPr lang="en-US"/>
        </a:p>
      </dgm:t>
    </dgm:pt>
    <dgm:pt modelId="{26BED8E2-3BAA-4F06-B8C0-A9969D0B1998}">
      <dgm:prSet phldrT="[Text]"/>
      <dgm:spPr>
        <a:solidFill>
          <a:srgbClr val="5736C5"/>
        </a:solidFill>
      </dgm:spPr>
      <dgm:t>
        <a:bodyPr/>
        <a:lstStyle/>
        <a:p>
          <a:r>
            <a:rPr lang="en-US" dirty="0">
              <a:solidFill>
                <a:schemeClr val="bg1"/>
              </a:solidFill>
            </a:rPr>
            <a:t>Direction</a:t>
          </a:r>
        </a:p>
      </dgm:t>
    </dgm:pt>
    <dgm:pt modelId="{FDD652A1-1D7B-4DB0-92BE-4697FE5D3A71}" type="parTrans" cxnId="{CC17241C-DD57-4B06-A284-EF4F29EC6C21}">
      <dgm:prSet/>
      <dgm:spPr/>
      <dgm:t>
        <a:bodyPr/>
        <a:lstStyle/>
        <a:p>
          <a:endParaRPr lang="en-US"/>
        </a:p>
      </dgm:t>
    </dgm:pt>
    <dgm:pt modelId="{7EF813FA-1147-43D1-A13B-BAB76DA76DAD}" type="sibTrans" cxnId="{CC17241C-DD57-4B06-A284-EF4F29EC6C21}">
      <dgm:prSet/>
      <dgm:spPr/>
      <dgm:t>
        <a:bodyPr/>
        <a:lstStyle/>
        <a:p>
          <a:endParaRPr lang="en-US"/>
        </a:p>
      </dgm:t>
    </dgm:pt>
    <dgm:pt modelId="{2641AFC7-5518-4334-A516-4315741D1AA5}">
      <dgm:prSet phldrT="[Text]"/>
      <dgm:spPr>
        <a:solidFill>
          <a:srgbClr val="D7D9ED"/>
        </a:solidFill>
      </dgm:spPr>
      <dgm:t>
        <a:bodyPr/>
        <a:lstStyle/>
        <a:p>
          <a:r>
            <a:rPr lang="en-US" dirty="0">
              <a:solidFill>
                <a:srgbClr val="23154F"/>
              </a:solidFill>
            </a:rPr>
            <a:t>Foundation</a:t>
          </a:r>
        </a:p>
      </dgm:t>
    </dgm:pt>
    <dgm:pt modelId="{094A92C5-7249-4B98-86E7-337DD2BA2FE9}" type="parTrans" cxnId="{12FC9665-3927-4E63-A75B-4126A7830C75}">
      <dgm:prSet/>
      <dgm:spPr/>
      <dgm:t>
        <a:bodyPr/>
        <a:lstStyle/>
        <a:p>
          <a:endParaRPr lang="en-US"/>
        </a:p>
      </dgm:t>
    </dgm:pt>
    <dgm:pt modelId="{EBEE4A56-8BF4-4200-90D0-128B07B0AA73}" type="sibTrans" cxnId="{12FC9665-3927-4E63-A75B-4126A7830C75}">
      <dgm:prSet/>
      <dgm:spPr/>
      <dgm:t>
        <a:bodyPr/>
        <a:lstStyle/>
        <a:p>
          <a:endParaRPr lang="en-US"/>
        </a:p>
      </dgm:t>
    </dgm:pt>
    <dgm:pt modelId="{168F569F-9147-454A-93B4-F1C464A58705}" type="pres">
      <dgm:prSet presAssocID="{0121DED7-913B-4F66-B191-8107DE2902A6}" presName="Name0" presStyleCnt="0">
        <dgm:presLayoutVars>
          <dgm:dir/>
          <dgm:animLvl val="lvl"/>
          <dgm:resizeHandles val="exact"/>
        </dgm:presLayoutVars>
      </dgm:prSet>
      <dgm:spPr/>
    </dgm:pt>
    <dgm:pt modelId="{AFB3A04A-9F94-496B-9178-2F984548C26A}" type="pres">
      <dgm:prSet presAssocID="{3C9628A1-DC96-4C4C-AC98-A444C61D9F1E}" presName="parTxOnly" presStyleLbl="node1" presStyleIdx="0" presStyleCnt="3">
        <dgm:presLayoutVars>
          <dgm:chMax val="0"/>
          <dgm:chPref val="0"/>
          <dgm:bulletEnabled val="1"/>
        </dgm:presLayoutVars>
      </dgm:prSet>
      <dgm:spPr/>
    </dgm:pt>
    <dgm:pt modelId="{D3BE36D7-B938-4F54-A253-78D47B9A6C75}" type="pres">
      <dgm:prSet presAssocID="{4C666347-0671-48C6-9F57-7FA6F6990A78}" presName="parTxOnlySpace" presStyleCnt="0"/>
      <dgm:spPr/>
    </dgm:pt>
    <dgm:pt modelId="{4108BA16-9B60-421B-A0C6-E800F93CD67F}" type="pres">
      <dgm:prSet presAssocID="{26BED8E2-3BAA-4F06-B8C0-A9969D0B1998}" presName="parTxOnly" presStyleLbl="node1" presStyleIdx="1" presStyleCnt="3">
        <dgm:presLayoutVars>
          <dgm:chMax val="0"/>
          <dgm:chPref val="0"/>
          <dgm:bulletEnabled val="1"/>
        </dgm:presLayoutVars>
      </dgm:prSet>
      <dgm:spPr/>
    </dgm:pt>
    <dgm:pt modelId="{6DCCFD30-6CFE-4DD2-8DFE-9B1C7DB4142E}" type="pres">
      <dgm:prSet presAssocID="{7EF813FA-1147-43D1-A13B-BAB76DA76DAD}" presName="parTxOnlySpace" presStyleCnt="0"/>
      <dgm:spPr/>
    </dgm:pt>
    <dgm:pt modelId="{142B1A90-CB22-4C53-987D-2B60B327F353}" type="pres">
      <dgm:prSet presAssocID="{2641AFC7-5518-4334-A516-4315741D1AA5}" presName="parTxOnly" presStyleLbl="node1" presStyleIdx="2" presStyleCnt="3">
        <dgm:presLayoutVars>
          <dgm:chMax val="0"/>
          <dgm:chPref val="0"/>
          <dgm:bulletEnabled val="1"/>
        </dgm:presLayoutVars>
      </dgm:prSet>
      <dgm:spPr/>
    </dgm:pt>
  </dgm:ptLst>
  <dgm:cxnLst>
    <dgm:cxn modelId="{CC17241C-DD57-4B06-A284-EF4F29EC6C21}" srcId="{0121DED7-913B-4F66-B191-8107DE2902A6}" destId="{26BED8E2-3BAA-4F06-B8C0-A9969D0B1998}" srcOrd="1" destOrd="0" parTransId="{FDD652A1-1D7B-4DB0-92BE-4697FE5D3A71}" sibTransId="{7EF813FA-1147-43D1-A13B-BAB76DA76DAD}"/>
    <dgm:cxn modelId="{12FC9665-3927-4E63-A75B-4126A7830C75}" srcId="{0121DED7-913B-4F66-B191-8107DE2902A6}" destId="{2641AFC7-5518-4334-A516-4315741D1AA5}" srcOrd="2" destOrd="0" parTransId="{094A92C5-7249-4B98-86E7-337DD2BA2FE9}" sibTransId="{EBEE4A56-8BF4-4200-90D0-128B07B0AA73}"/>
    <dgm:cxn modelId="{43C0CC86-DC57-4919-9B8F-57C613C75BA4}" type="presOf" srcId="{3C9628A1-DC96-4C4C-AC98-A444C61D9F1E}" destId="{AFB3A04A-9F94-496B-9178-2F984548C26A}" srcOrd="0" destOrd="0" presId="urn:microsoft.com/office/officeart/2005/8/layout/chevron1"/>
    <dgm:cxn modelId="{157A8ACA-4B6A-45F2-985F-05E2BEA65CE4}" type="presOf" srcId="{26BED8E2-3BAA-4F06-B8C0-A9969D0B1998}" destId="{4108BA16-9B60-421B-A0C6-E800F93CD67F}" srcOrd="0" destOrd="0" presId="urn:microsoft.com/office/officeart/2005/8/layout/chevron1"/>
    <dgm:cxn modelId="{0B40F2DF-E329-4457-BF0E-ECD9A9F87143}" srcId="{0121DED7-913B-4F66-B191-8107DE2902A6}" destId="{3C9628A1-DC96-4C4C-AC98-A444C61D9F1E}" srcOrd="0" destOrd="0" parTransId="{39BCA404-EDFA-40E0-ABAE-2230A480A712}" sibTransId="{4C666347-0671-48C6-9F57-7FA6F6990A78}"/>
    <dgm:cxn modelId="{6EAE64EE-B53A-4728-B4A8-F96D5F070578}" type="presOf" srcId="{2641AFC7-5518-4334-A516-4315741D1AA5}" destId="{142B1A90-CB22-4C53-987D-2B60B327F353}" srcOrd="0" destOrd="0" presId="urn:microsoft.com/office/officeart/2005/8/layout/chevron1"/>
    <dgm:cxn modelId="{5A0F18FA-8897-46E5-BD9E-F43CD4825732}" type="presOf" srcId="{0121DED7-913B-4F66-B191-8107DE2902A6}" destId="{168F569F-9147-454A-93B4-F1C464A58705}" srcOrd="0" destOrd="0" presId="urn:microsoft.com/office/officeart/2005/8/layout/chevron1"/>
    <dgm:cxn modelId="{CAB1B37D-25EE-4BC7-BB12-97564F5293D8}" type="presParOf" srcId="{168F569F-9147-454A-93B4-F1C464A58705}" destId="{AFB3A04A-9F94-496B-9178-2F984548C26A}" srcOrd="0" destOrd="0" presId="urn:microsoft.com/office/officeart/2005/8/layout/chevron1"/>
    <dgm:cxn modelId="{520E1716-7A0C-4495-BCB1-1135D045B7F9}" type="presParOf" srcId="{168F569F-9147-454A-93B4-F1C464A58705}" destId="{D3BE36D7-B938-4F54-A253-78D47B9A6C75}" srcOrd="1" destOrd="0" presId="urn:microsoft.com/office/officeart/2005/8/layout/chevron1"/>
    <dgm:cxn modelId="{C5C9EFB7-B6D5-45C8-99BC-85319F5A17D7}" type="presParOf" srcId="{168F569F-9147-454A-93B4-F1C464A58705}" destId="{4108BA16-9B60-421B-A0C6-E800F93CD67F}" srcOrd="2" destOrd="0" presId="urn:microsoft.com/office/officeart/2005/8/layout/chevron1"/>
    <dgm:cxn modelId="{7AC7836B-9087-4D1A-A969-3769EDB8DEF7}" type="presParOf" srcId="{168F569F-9147-454A-93B4-F1C464A58705}" destId="{6DCCFD30-6CFE-4DD2-8DFE-9B1C7DB4142E}" srcOrd="3" destOrd="0" presId="urn:microsoft.com/office/officeart/2005/8/layout/chevron1"/>
    <dgm:cxn modelId="{F0325827-D90C-475A-A16B-528E69CE82CD}" type="presParOf" srcId="{168F569F-9147-454A-93B4-F1C464A58705}" destId="{142B1A90-CB22-4C53-987D-2B60B327F35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A875D0-6234-45E2-829D-E2D12D411DA6}" type="doc">
      <dgm:prSet loTypeId="urn:microsoft.com/office/officeart/2005/8/layout/hierarchy3" loCatId="list" qsTypeId="urn:microsoft.com/office/officeart/2005/8/quickstyle/simple1" qsCatId="simple" csTypeId="urn:microsoft.com/office/officeart/2005/8/colors/accent5_2" csCatId="accent5" phldr="1"/>
      <dgm:spPr/>
      <dgm:t>
        <a:bodyPr/>
        <a:lstStyle/>
        <a:p>
          <a:endParaRPr lang="en-US"/>
        </a:p>
      </dgm:t>
    </dgm:pt>
    <dgm:pt modelId="{1D0C83B1-03C0-4919-8D78-290BF9EF3976}">
      <dgm:prSet phldrT="[Text]"/>
      <dgm:spPr>
        <a:solidFill>
          <a:srgbClr val="5736C5"/>
        </a:solidFill>
      </dgm:spPr>
      <dgm:t>
        <a:bodyPr/>
        <a:lstStyle/>
        <a:p>
          <a:r>
            <a:rPr lang="en-US" dirty="0"/>
            <a:t>Examine the past</a:t>
          </a:r>
        </a:p>
      </dgm:t>
    </dgm:pt>
    <dgm:pt modelId="{0F5E6978-8F7E-442D-A5C5-B8E426E24D73}" type="parTrans" cxnId="{DA8EA847-0350-4B3B-AB9F-B41CC2C5B6D9}">
      <dgm:prSet/>
      <dgm:spPr/>
      <dgm:t>
        <a:bodyPr/>
        <a:lstStyle/>
        <a:p>
          <a:endParaRPr lang="en-US"/>
        </a:p>
      </dgm:t>
    </dgm:pt>
    <dgm:pt modelId="{48A2F931-6876-4A09-8717-8EAA23C89331}" type="sibTrans" cxnId="{DA8EA847-0350-4B3B-AB9F-B41CC2C5B6D9}">
      <dgm:prSet/>
      <dgm:spPr/>
      <dgm:t>
        <a:bodyPr/>
        <a:lstStyle/>
        <a:p>
          <a:endParaRPr lang="en-US"/>
        </a:p>
      </dgm:t>
    </dgm:pt>
    <dgm:pt modelId="{B70469ED-71A1-42E3-9151-ACEE0E521C85}">
      <dgm:prSet phldrT="[Text]"/>
      <dgm:spPr>
        <a:solidFill>
          <a:srgbClr val="5736C5"/>
        </a:solidFill>
      </dgm:spPr>
      <dgm:t>
        <a:bodyPr/>
        <a:lstStyle/>
        <a:p>
          <a:r>
            <a:rPr lang="en-US" dirty="0"/>
            <a:t>Goals</a:t>
          </a:r>
        </a:p>
      </dgm:t>
    </dgm:pt>
    <dgm:pt modelId="{64E16270-B228-485B-95B7-A1B0255A524D}" type="parTrans" cxnId="{FB7B855E-1113-4CB4-9745-E65B353CDD78}">
      <dgm:prSet/>
      <dgm:spPr/>
      <dgm:t>
        <a:bodyPr/>
        <a:lstStyle/>
        <a:p>
          <a:endParaRPr lang="en-US"/>
        </a:p>
      </dgm:t>
    </dgm:pt>
    <dgm:pt modelId="{57C748A7-D85E-4FFF-A789-38F37388CBC6}" type="sibTrans" cxnId="{FB7B855E-1113-4CB4-9745-E65B353CDD78}">
      <dgm:prSet/>
      <dgm:spPr/>
      <dgm:t>
        <a:bodyPr/>
        <a:lstStyle/>
        <a:p>
          <a:endParaRPr lang="en-US"/>
        </a:p>
      </dgm:t>
    </dgm:pt>
    <dgm:pt modelId="{107C8E97-85B7-42F5-85E4-709C9A8B564F}">
      <dgm:prSet phldrT="[Text]"/>
      <dgm:spPr>
        <a:ln>
          <a:solidFill>
            <a:srgbClr val="5736C5"/>
          </a:solidFill>
        </a:ln>
      </dgm:spPr>
      <dgm:t>
        <a:bodyPr/>
        <a:lstStyle/>
        <a:p>
          <a:r>
            <a:rPr lang="en-US" dirty="0"/>
            <a:t>New donors</a:t>
          </a:r>
        </a:p>
      </dgm:t>
    </dgm:pt>
    <dgm:pt modelId="{7028AEAC-3EB3-4338-9C37-8A10C093E2F7}" type="parTrans" cxnId="{C8825828-D6A5-45AA-8904-4EA72B5C0811}">
      <dgm:prSet/>
      <dgm:spPr/>
      <dgm:t>
        <a:bodyPr/>
        <a:lstStyle/>
        <a:p>
          <a:endParaRPr lang="en-US"/>
        </a:p>
      </dgm:t>
    </dgm:pt>
    <dgm:pt modelId="{9C18FC36-3664-4A16-9140-811C69CF8526}" type="sibTrans" cxnId="{C8825828-D6A5-45AA-8904-4EA72B5C0811}">
      <dgm:prSet/>
      <dgm:spPr/>
      <dgm:t>
        <a:bodyPr/>
        <a:lstStyle/>
        <a:p>
          <a:endParaRPr lang="en-US"/>
        </a:p>
      </dgm:t>
    </dgm:pt>
    <dgm:pt modelId="{161A3100-55EE-46BC-AEDE-3A852BFA8448}">
      <dgm:prSet phldrT="[Text]"/>
      <dgm:spPr>
        <a:ln>
          <a:solidFill>
            <a:srgbClr val="5736C5"/>
          </a:solidFill>
        </a:ln>
      </dgm:spPr>
      <dgm:t>
        <a:bodyPr/>
        <a:lstStyle/>
        <a:p>
          <a:r>
            <a:rPr lang="en-US" dirty="0"/>
            <a:t>Recurring donors</a:t>
          </a:r>
        </a:p>
      </dgm:t>
    </dgm:pt>
    <dgm:pt modelId="{6A5392E3-0992-48B4-9952-44D582965C9D}" type="parTrans" cxnId="{559AB3C3-3CBA-4814-9599-3759DB7A3DB5}">
      <dgm:prSet/>
      <dgm:spPr>
        <a:ln>
          <a:solidFill>
            <a:srgbClr val="5736C5"/>
          </a:solidFill>
        </a:ln>
      </dgm:spPr>
      <dgm:t>
        <a:bodyPr/>
        <a:lstStyle/>
        <a:p>
          <a:endParaRPr lang="en-US"/>
        </a:p>
      </dgm:t>
    </dgm:pt>
    <dgm:pt modelId="{658B62A5-0257-4A75-83C4-6AD5B18DECB9}" type="sibTrans" cxnId="{559AB3C3-3CBA-4814-9599-3759DB7A3DB5}">
      <dgm:prSet/>
      <dgm:spPr/>
      <dgm:t>
        <a:bodyPr/>
        <a:lstStyle/>
        <a:p>
          <a:endParaRPr lang="en-US"/>
        </a:p>
      </dgm:t>
    </dgm:pt>
    <dgm:pt modelId="{8A2B24D8-F613-4770-B649-FDEBA6676B8A}">
      <dgm:prSet phldrT="[Text]"/>
      <dgm:spPr>
        <a:solidFill>
          <a:srgbClr val="5736C5"/>
        </a:solidFill>
      </dgm:spPr>
      <dgm:t>
        <a:bodyPr/>
        <a:lstStyle/>
        <a:p>
          <a:r>
            <a:rPr lang="en-US" dirty="0"/>
            <a:t>Resources</a:t>
          </a:r>
        </a:p>
      </dgm:t>
    </dgm:pt>
    <dgm:pt modelId="{DE59C357-25E5-4786-BBF1-A513FA511B7E}" type="parTrans" cxnId="{9D055CA3-8E87-4648-AFEF-E9FD53EEEA53}">
      <dgm:prSet/>
      <dgm:spPr/>
      <dgm:t>
        <a:bodyPr/>
        <a:lstStyle/>
        <a:p>
          <a:endParaRPr lang="en-US"/>
        </a:p>
      </dgm:t>
    </dgm:pt>
    <dgm:pt modelId="{2CB1D699-45FB-49E1-8BDB-C306A9526BA2}" type="sibTrans" cxnId="{9D055CA3-8E87-4648-AFEF-E9FD53EEEA53}">
      <dgm:prSet/>
      <dgm:spPr/>
      <dgm:t>
        <a:bodyPr/>
        <a:lstStyle/>
        <a:p>
          <a:endParaRPr lang="en-US"/>
        </a:p>
      </dgm:t>
    </dgm:pt>
    <dgm:pt modelId="{B62177C6-DE4E-41A1-A59F-F81896198D04}">
      <dgm:prSet phldrT="[Text]"/>
      <dgm:spPr>
        <a:ln>
          <a:solidFill>
            <a:srgbClr val="5736C5"/>
          </a:solidFill>
        </a:ln>
      </dgm:spPr>
      <dgm:t>
        <a:bodyPr/>
        <a:lstStyle/>
        <a:p>
          <a:r>
            <a:rPr lang="en-US" dirty="0"/>
            <a:t>Existing</a:t>
          </a:r>
        </a:p>
      </dgm:t>
    </dgm:pt>
    <dgm:pt modelId="{F9B3A2D6-B341-4427-B16B-D3EB5637407C}" type="parTrans" cxnId="{4AE9323C-A579-430A-BA26-79CB852FE824}">
      <dgm:prSet/>
      <dgm:spPr/>
      <dgm:t>
        <a:bodyPr/>
        <a:lstStyle/>
        <a:p>
          <a:endParaRPr lang="en-US"/>
        </a:p>
      </dgm:t>
    </dgm:pt>
    <dgm:pt modelId="{710FDF54-AD55-4D7B-A41D-E354CCCE874D}" type="sibTrans" cxnId="{4AE9323C-A579-430A-BA26-79CB852FE824}">
      <dgm:prSet/>
      <dgm:spPr/>
      <dgm:t>
        <a:bodyPr/>
        <a:lstStyle/>
        <a:p>
          <a:endParaRPr lang="en-US"/>
        </a:p>
      </dgm:t>
    </dgm:pt>
    <dgm:pt modelId="{01EA66BA-8D8B-4B1A-8245-9D27E1723B4F}">
      <dgm:prSet phldrT="[Text]"/>
      <dgm:spPr>
        <a:ln>
          <a:solidFill>
            <a:srgbClr val="5736C5"/>
          </a:solidFill>
        </a:ln>
      </dgm:spPr>
      <dgm:t>
        <a:bodyPr/>
        <a:lstStyle/>
        <a:p>
          <a:r>
            <a:rPr lang="en-US" dirty="0"/>
            <a:t>Gaps</a:t>
          </a:r>
        </a:p>
      </dgm:t>
    </dgm:pt>
    <dgm:pt modelId="{92AD9CDC-81FD-4D48-97A3-D320884FB77E}" type="parTrans" cxnId="{676DEE26-2D05-4B6C-AC69-6F8AA0DB0A05}">
      <dgm:prSet/>
      <dgm:spPr>
        <a:ln>
          <a:solidFill>
            <a:srgbClr val="5736C5"/>
          </a:solidFill>
        </a:ln>
      </dgm:spPr>
      <dgm:t>
        <a:bodyPr/>
        <a:lstStyle/>
        <a:p>
          <a:endParaRPr lang="en-US"/>
        </a:p>
      </dgm:t>
    </dgm:pt>
    <dgm:pt modelId="{A6A716C9-4D24-4386-B046-10330C9C719D}" type="sibTrans" cxnId="{676DEE26-2D05-4B6C-AC69-6F8AA0DB0A05}">
      <dgm:prSet/>
      <dgm:spPr/>
      <dgm:t>
        <a:bodyPr/>
        <a:lstStyle/>
        <a:p>
          <a:endParaRPr lang="en-US"/>
        </a:p>
      </dgm:t>
    </dgm:pt>
    <dgm:pt modelId="{5B8C93E6-2DE8-41B0-87E0-D414BD3B29B9}">
      <dgm:prSet phldrT="[Text]"/>
      <dgm:spPr>
        <a:solidFill>
          <a:srgbClr val="5736C5"/>
        </a:solidFill>
      </dgm:spPr>
      <dgm:t>
        <a:bodyPr/>
        <a:lstStyle/>
        <a:p>
          <a:r>
            <a:rPr lang="en-US" dirty="0"/>
            <a:t>Other Questions</a:t>
          </a:r>
        </a:p>
      </dgm:t>
    </dgm:pt>
    <dgm:pt modelId="{32622955-113D-4B5E-9259-A7E6015CB71B}" type="parTrans" cxnId="{DB67C4E3-F1E8-4E3C-88F3-E43EA8E7AEFB}">
      <dgm:prSet/>
      <dgm:spPr/>
      <dgm:t>
        <a:bodyPr/>
        <a:lstStyle/>
        <a:p>
          <a:endParaRPr lang="en-US"/>
        </a:p>
      </dgm:t>
    </dgm:pt>
    <dgm:pt modelId="{03E2C74E-00B4-4DD9-8DD3-E090FF3679BE}" type="sibTrans" cxnId="{DB67C4E3-F1E8-4E3C-88F3-E43EA8E7AEFB}">
      <dgm:prSet/>
      <dgm:spPr/>
      <dgm:t>
        <a:bodyPr/>
        <a:lstStyle/>
        <a:p>
          <a:endParaRPr lang="en-US"/>
        </a:p>
      </dgm:t>
    </dgm:pt>
    <dgm:pt modelId="{417792CF-ECDA-487F-B677-A3E69BB240F1}">
      <dgm:prSet phldrT="[Text]"/>
      <dgm:spPr>
        <a:ln>
          <a:solidFill>
            <a:srgbClr val="5736C5"/>
          </a:solidFill>
        </a:ln>
      </dgm:spPr>
      <dgm:t>
        <a:bodyPr/>
        <a:lstStyle/>
        <a:p>
          <a:r>
            <a:rPr lang="en-US" dirty="0"/>
            <a:t>Board involvement</a:t>
          </a:r>
        </a:p>
      </dgm:t>
    </dgm:pt>
    <dgm:pt modelId="{E4863230-40FB-43AE-A6B0-483B8A5D1813}" type="parTrans" cxnId="{1A64E1BD-CF40-4D4A-AA0A-2EF70DC33F38}">
      <dgm:prSet/>
      <dgm:spPr>
        <a:ln>
          <a:solidFill>
            <a:srgbClr val="5736C5"/>
          </a:solidFill>
        </a:ln>
      </dgm:spPr>
      <dgm:t>
        <a:bodyPr/>
        <a:lstStyle/>
        <a:p>
          <a:endParaRPr lang="en-US"/>
        </a:p>
      </dgm:t>
    </dgm:pt>
    <dgm:pt modelId="{3103054C-8C7A-42D1-8CD3-9EF8298E4A8D}" type="sibTrans" cxnId="{1A64E1BD-CF40-4D4A-AA0A-2EF70DC33F38}">
      <dgm:prSet/>
      <dgm:spPr/>
      <dgm:t>
        <a:bodyPr/>
        <a:lstStyle/>
        <a:p>
          <a:endParaRPr lang="en-US"/>
        </a:p>
      </dgm:t>
    </dgm:pt>
    <dgm:pt modelId="{1BD294E7-C071-48DF-911F-62BD8F1AC7A1}">
      <dgm:prSet phldrT="[Text]"/>
      <dgm:spPr>
        <a:ln>
          <a:solidFill>
            <a:srgbClr val="5736C5"/>
          </a:solidFill>
        </a:ln>
      </dgm:spPr>
      <dgm:t>
        <a:bodyPr/>
        <a:lstStyle/>
        <a:p>
          <a:r>
            <a:rPr lang="en-US" dirty="0"/>
            <a:t>Review Mission, Vision, Values</a:t>
          </a:r>
        </a:p>
      </dgm:t>
    </dgm:pt>
    <dgm:pt modelId="{6D523F26-D2AD-4DA6-A24B-30A48129A3BA}" type="parTrans" cxnId="{E0AA1AB1-6A0C-4875-8DFF-483421D33375}">
      <dgm:prSet/>
      <dgm:spPr/>
      <dgm:t>
        <a:bodyPr/>
        <a:lstStyle/>
        <a:p>
          <a:endParaRPr lang="en-US"/>
        </a:p>
      </dgm:t>
    </dgm:pt>
    <dgm:pt modelId="{A34B6565-ECD6-4162-BFAF-6382F0562FF5}" type="sibTrans" cxnId="{E0AA1AB1-6A0C-4875-8DFF-483421D33375}">
      <dgm:prSet/>
      <dgm:spPr/>
      <dgm:t>
        <a:bodyPr/>
        <a:lstStyle/>
        <a:p>
          <a:endParaRPr lang="en-US"/>
        </a:p>
      </dgm:t>
    </dgm:pt>
    <dgm:pt modelId="{C30E8B83-F242-4B6A-ACE4-FCEE8386933E}">
      <dgm:prSet phldrT="[Text]"/>
      <dgm:spPr>
        <a:ln>
          <a:solidFill>
            <a:srgbClr val="5736C5"/>
          </a:solidFill>
        </a:ln>
      </dgm:spPr>
      <dgm:t>
        <a:bodyPr/>
        <a:lstStyle/>
        <a:p>
          <a:r>
            <a:rPr lang="en-US" dirty="0"/>
            <a:t>Donor acceptance policies</a:t>
          </a:r>
        </a:p>
      </dgm:t>
    </dgm:pt>
    <dgm:pt modelId="{DDAC2138-DC4A-4D07-A79F-4F7A6C79D89C}" type="parTrans" cxnId="{D258F6CB-5C3C-4C4F-BFC7-603D72BA1932}">
      <dgm:prSet/>
      <dgm:spPr/>
      <dgm:t>
        <a:bodyPr/>
        <a:lstStyle/>
        <a:p>
          <a:endParaRPr lang="en-US"/>
        </a:p>
      </dgm:t>
    </dgm:pt>
    <dgm:pt modelId="{084EBA9F-808D-440B-879F-6125553DB5EE}" type="sibTrans" cxnId="{D258F6CB-5C3C-4C4F-BFC7-603D72BA1932}">
      <dgm:prSet/>
      <dgm:spPr/>
      <dgm:t>
        <a:bodyPr/>
        <a:lstStyle/>
        <a:p>
          <a:endParaRPr lang="en-US"/>
        </a:p>
      </dgm:t>
    </dgm:pt>
    <dgm:pt modelId="{BB61F857-654D-4428-A32D-1C9C3FC81C29}">
      <dgm:prSet phldrT="[Text]"/>
      <dgm:spPr>
        <a:ln>
          <a:solidFill>
            <a:srgbClr val="5736C5"/>
          </a:solidFill>
        </a:ln>
      </dgm:spPr>
      <dgm:t>
        <a:bodyPr/>
        <a:lstStyle/>
        <a:p>
          <a:r>
            <a:rPr lang="en-US" dirty="0"/>
            <a:t>Etc.!</a:t>
          </a:r>
        </a:p>
      </dgm:t>
    </dgm:pt>
    <dgm:pt modelId="{B2CFD836-6BA6-4206-A42A-BB672E205F8D}" type="parTrans" cxnId="{D15C9820-209F-4CDB-8801-A21CB48F8819}">
      <dgm:prSet/>
      <dgm:spPr>
        <a:ln>
          <a:solidFill>
            <a:srgbClr val="5736C5"/>
          </a:solidFill>
        </a:ln>
      </dgm:spPr>
      <dgm:t>
        <a:bodyPr/>
        <a:lstStyle/>
        <a:p>
          <a:endParaRPr lang="en-US"/>
        </a:p>
      </dgm:t>
    </dgm:pt>
    <dgm:pt modelId="{EEE06C5B-FC9B-4A1E-A454-3D291D2DB1EB}" type="sibTrans" cxnId="{D15C9820-209F-4CDB-8801-A21CB48F8819}">
      <dgm:prSet/>
      <dgm:spPr/>
      <dgm:t>
        <a:bodyPr/>
        <a:lstStyle/>
        <a:p>
          <a:endParaRPr lang="en-US"/>
        </a:p>
      </dgm:t>
    </dgm:pt>
    <dgm:pt modelId="{9368CC19-6508-4841-A034-99A3EA10FCC4}">
      <dgm:prSet/>
      <dgm:spPr>
        <a:ln>
          <a:solidFill>
            <a:srgbClr val="5736C5"/>
          </a:solidFill>
        </a:ln>
      </dgm:spPr>
      <dgm:t>
        <a:bodyPr/>
        <a:lstStyle/>
        <a:p>
          <a:r>
            <a:rPr lang="en-US" dirty="0"/>
            <a:t>Challenges</a:t>
          </a:r>
        </a:p>
      </dgm:t>
    </dgm:pt>
    <dgm:pt modelId="{EEB3F29C-C303-4A86-AD92-952CF69A122F}" type="parTrans" cxnId="{F8146DD5-53F0-40B0-81E0-8CAFCAAD17D2}">
      <dgm:prSet/>
      <dgm:spPr>
        <a:ln>
          <a:solidFill>
            <a:srgbClr val="5736C5"/>
          </a:solidFill>
        </a:ln>
      </dgm:spPr>
      <dgm:t>
        <a:bodyPr/>
        <a:lstStyle/>
        <a:p>
          <a:endParaRPr lang="en-US"/>
        </a:p>
      </dgm:t>
    </dgm:pt>
    <dgm:pt modelId="{13CAF68F-78B4-41AC-A540-957B9732C300}" type="sibTrans" cxnId="{F8146DD5-53F0-40B0-81E0-8CAFCAAD17D2}">
      <dgm:prSet/>
      <dgm:spPr/>
      <dgm:t>
        <a:bodyPr/>
        <a:lstStyle/>
        <a:p>
          <a:endParaRPr lang="en-US"/>
        </a:p>
      </dgm:t>
    </dgm:pt>
    <dgm:pt modelId="{11ACB518-FC82-4B64-BD5F-721F09973975}">
      <dgm:prSet phldrT="[Text]"/>
      <dgm:spPr>
        <a:ln>
          <a:solidFill>
            <a:srgbClr val="5736C5"/>
          </a:solidFill>
        </a:ln>
      </dgm:spPr>
      <dgm:t>
        <a:bodyPr/>
        <a:lstStyle/>
        <a:p>
          <a:r>
            <a:rPr lang="en-US" dirty="0"/>
            <a:t>Annual Revenue &amp; Sources</a:t>
          </a:r>
        </a:p>
      </dgm:t>
    </dgm:pt>
    <dgm:pt modelId="{B58B0EA1-EF81-4CEC-934B-773B683B016A}" type="sibTrans" cxnId="{8547A205-FFFD-47D7-B42E-1FB223D95711}">
      <dgm:prSet/>
      <dgm:spPr/>
      <dgm:t>
        <a:bodyPr/>
        <a:lstStyle/>
        <a:p>
          <a:endParaRPr lang="en-US"/>
        </a:p>
      </dgm:t>
    </dgm:pt>
    <dgm:pt modelId="{A9F61BF2-E246-466C-87D2-44978D3D6D4E}" type="parTrans" cxnId="{8547A205-FFFD-47D7-B42E-1FB223D95711}">
      <dgm:prSet/>
      <dgm:spPr/>
      <dgm:t>
        <a:bodyPr/>
        <a:lstStyle/>
        <a:p>
          <a:endParaRPr lang="en-US"/>
        </a:p>
      </dgm:t>
    </dgm:pt>
    <dgm:pt modelId="{6E2DCCA3-B668-4291-900F-634373514646}">
      <dgm:prSet phldrT="[Text]"/>
      <dgm:spPr>
        <a:ln>
          <a:solidFill>
            <a:srgbClr val="5736C5"/>
          </a:solidFill>
        </a:ln>
      </dgm:spPr>
      <dgm:t>
        <a:bodyPr/>
        <a:lstStyle/>
        <a:p>
          <a:r>
            <a:rPr lang="en-US" dirty="0"/>
            <a:t>Successes</a:t>
          </a:r>
        </a:p>
      </dgm:t>
    </dgm:pt>
    <dgm:pt modelId="{2542BBC3-B856-4687-A853-3C66CF6BC1A7}" type="parTrans" cxnId="{BDC6634A-1DB1-4814-9BCE-C5CD7CDEE131}">
      <dgm:prSet/>
      <dgm:spPr/>
      <dgm:t>
        <a:bodyPr/>
        <a:lstStyle/>
        <a:p>
          <a:endParaRPr lang="en-US"/>
        </a:p>
      </dgm:t>
    </dgm:pt>
    <dgm:pt modelId="{0D82B067-A82C-4CAF-B674-6C52BD62DA83}" type="sibTrans" cxnId="{BDC6634A-1DB1-4814-9BCE-C5CD7CDEE131}">
      <dgm:prSet/>
      <dgm:spPr/>
      <dgm:t>
        <a:bodyPr/>
        <a:lstStyle/>
        <a:p>
          <a:endParaRPr lang="en-US"/>
        </a:p>
      </dgm:t>
    </dgm:pt>
    <dgm:pt modelId="{6BD32E7E-151F-4445-A55E-C091C77D34B7}" type="pres">
      <dgm:prSet presAssocID="{3FA875D0-6234-45E2-829D-E2D12D411DA6}" presName="diagram" presStyleCnt="0">
        <dgm:presLayoutVars>
          <dgm:chPref val="1"/>
          <dgm:dir/>
          <dgm:animOne val="branch"/>
          <dgm:animLvl val="lvl"/>
          <dgm:resizeHandles/>
        </dgm:presLayoutVars>
      </dgm:prSet>
      <dgm:spPr/>
    </dgm:pt>
    <dgm:pt modelId="{7CBEB528-93FB-4817-9625-B0A66C19D7D5}" type="pres">
      <dgm:prSet presAssocID="{1D0C83B1-03C0-4919-8D78-290BF9EF3976}" presName="root" presStyleCnt="0"/>
      <dgm:spPr/>
    </dgm:pt>
    <dgm:pt modelId="{CCE6ACE0-0FDF-4B9E-B4B4-8079A003234F}" type="pres">
      <dgm:prSet presAssocID="{1D0C83B1-03C0-4919-8D78-290BF9EF3976}" presName="rootComposite" presStyleCnt="0"/>
      <dgm:spPr/>
    </dgm:pt>
    <dgm:pt modelId="{78FAF7E9-6377-43F3-9D31-A26F3E133FEB}" type="pres">
      <dgm:prSet presAssocID="{1D0C83B1-03C0-4919-8D78-290BF9EF3976}" presName="rootText" presStyleLbl="node1" presStyleIdx="0" presStyleCnt="4" custLinFactNeighborX="-99920" custLinFactNeighborY="3431"/>
      <dgm:spPr/>
    </dgm:pt>
    <dgm:pt modelId="{2D609872-A249-464A-9B29-36945EC7AF96}" type="pres">
      <dgm:prSet presAssocID="{1D0C83B1-03C0-4919-8D78-290BF9EF3976}" presName="rootConnector" presStyleLbl="node1" presStyleIdx="0" presStyleCnt="4"/>
      <dgm:spPr/>
    </dgm:pt>
    <dgm:pt modelId="{338C20C2-45B8-4E58-AC22-0EA8766F50E9}" type="pres">
      <dgm:prSet presAssocID="{1D0C83B1-03C0-4919-8D78-290BF9EF3976}" presName="childShape" presStyleCnt="0"/>
      <dgm:spPr/>
    </dgm:pt>
    <dgm:pt modelId="{262DEBF7-59C3-4650-8C36-C830B62B38CA}" type="pres">
      <dgm:prSet presAssocID="{A9F61BF2-E246-466C-87D2-44978D3D6D4E}" presName="Name13" presStyleLbl="parChTrans1D2" presStyleIdx="0" presStyleCnt="11"/>
      <dgm:spPr/>
    </dgm:pt>
    <dgm:pt modelId="{0CE1E270-C5FD-4230-88CC-C33DE031F66F}" type="pres">
      <dgm:prSet presAssocID="{11ACB518-FC82-4B64-BD5F-721F09973975}" presName="childText" presStyleLbl="bgAcc1" presStyleIdx="0" presStyleCnt="11" custLinFactX="-24900" custLinFactNeighborX="-100000" custLinFactNeighborY="3431">
        <dgm:presLayoutVars>
          <dgm:bulletEnabled val="1"/>
        </dgm:presLayoutVars>
      </dgm:prSet>
      <dgm:spPr/>
    </dgm:pt>
    <dgm:pt modelId="{324A69C1-A7BA-499B-8F63-9E55C07793A3}" type="pres">
      <dgm:prSet presAssocID="{2542BBC3-B856-4687-A853-3C66CF6BC1A7}" presName="Name13" presStyleLbl="parChTrans1D2" presStyleIdx="1" presStyleCnt="11"/>
      <dgm:spPr/>
    </dgm:pt>
    <dgm:pt modelId="{14C5B535-E0D9-4BFF-A7E7-BBE22E830F63}" type="pres">
      <dgm:prSet presAssocID="{6E2DCCA3-B668-4291-900F-634373514646}" presName="childText" presStyleLbl="bgAcc1" presStyleIdx="1" presStyleCnt="11" custLinFactX="-24900" custLinFactNeighborX="-100000" custLinFactNeighborY="3431">
        <dgm:presLayoutVars>
          <dgm:bulletEnabled val="1"/>
        </dgm:presLayoutVars>
      </dgm:prSet>
      <dgm:spPr/>
    </dgm:pt>
    <dgm:pt modelId="{47554C8C-A065-4056-9072-9E3F793317EE}" type="pres">
      <dgm:prSet presAssocID="{EEB3F29C-C303-4A86-AD92-952CF69A122F}" presName="Name13" presStyleLbl="parChTrans1D2" presStyleIdx="2" presStyleCnt="11"/>
      <dgm:spPr/>
    </dgm:pt>
    <dgm:pt modelId="{63197F62-7F37-4AF1-B5B7-8DA84382DB22}" type="pres">
      <dgm:prSet presAssocID="{9368CC19-6508-4841-A034-99A3EA10FCC4}" presName="childText" presStyleLbl="bgAcc1" presStyleIdx="2" presStyleCnt="11" custLinFactX="-24900" custLinFactNeighborX="-100000" custLinFactNeighborY="3431">
        <dgm:presLayoutVars>
          <dgm:bulletEnabled val="1"/>
        </dgm:presLayoutVars>
      </dgm:prSet>
      <dgm:spPr/>
    </dgm:pt>
    <dgm:pt modelId="{BCD1DEC0-6A76-4D73-93A4-1C27A9B99704}" type="pres">
      <dgm:prSet presAssocID="{B70469ED-71A1-42E3-9151-ACEE0E521C85}" presName="root" presStyleCnt="0"/>
      <dgm:spPr/>
    </dgm:pt>
    <dgm:pt modelId="{2EF80A76-72C8-4FAF-9D48-B155B0B10543}" type="pres">
      <dgm:prSet presAssocID="{B70469ED-71A1-42E3-9151-ACEE0E521C85}" presName="rootComposite" presStyleCnt="0"/>
      <dgm:spPr/>
    </dgm:pt>
    <dgm:pt modelId="{EA48BCFB-518D-4845-AE7B-0E7449605E80}" type="pres">
      <dgm:prSet presAssocID="{B70469ED-71A1-42E3-9151-ACEE0E521C85}" presName="rootText" presStyleLbl="node1" presStyleIdx="1" presStyleCnt="4" custLinFactNeighborX="-51663" custLinFactNeighborY="-21"/>
      <dgm:spPr/>
    </dgm:pt>
    <dgm:pt modelId="{7316886A-B47D-4991-A343-BA08E4F30331}" type="pres">
      <dgm:prSet presAssocID="{B70469ED-71A1-42E3-9151-ACEE0E521C85}" presName="rootConnector" presStyleLbl="node1" presStyleIdx="1" presStyleCnt="4"/>
      <dgm:spPr/>
    </dgm:pt>
    <dgm:pt modelId="{8B622E1C-5519-47A1-A5E6-CA977EB30A7F}" type="pres">
      <dgm:prSet presAssocID="{B70469ED-71A1-42E3-9151-ACEE0E521C85}" presName="childShape" presStyleCnt="0"/>
      <dgm:spPr/>
    </dgm:pt>
    <dgm:pt modelId="{5623D7F4-1A97-4ACA-B92B-9F628AA5A91C}" type="pres">
      <dgm:prSet presAssocID="{7028AEAC-3EB3-4338-9C37-8A10C093E2F7}" presName="Name13" presStyleLbl="parChTrans1D2" presStyleIdx="3" presStyleCnt="11"/>
      <dgm:spPr/>
    </dgm:pt>
    <dgm:pt modelId="{34697D29-5593-4F94-92D5-2A8503549EED}" type="pres">
      <dgm:prSet presAssocID="{107C8E97-85B7-42F5-85E4-709C9A8B564F}" presName="childText" presStyleLbl="bgAcc1" presStyleIdx="3" presStyleCnt="11" custLinFactNeighborX="-64579" custLinFactNeighborY="-21">
        <dgm:presLayoutVars>
          <dgm:bulletEnabled val="1"/>
        </dgm:presLayoutVars>
      </dgm:prSet>
      <dgm:spPr/>
    </dgm:pt>
    <dgm:pt modelId="{6ACE8F12-C3B8-4993-8FC4-4C7BAABCF20B}" type="pres">
      <dgm:prSet presAssocID="{6A5392E3-0992-48B4-9952-44D582965C9D}" presName="Name13" presStyleLbl="parChTrans1D2" presStyleIdx="4" presStyleCnt="11"/>
      <dgm:spPr/>
    </dgm:pt>
    <dgm:pt modelId="{B90985A7-2F15-438E-9224-D89528BB4B59}" type="pres">
      <dgm:prSet presAssocID="{161A3100-55EE-46BC-AEDE-3A852BFA8448}" presName="childText" presStyleLbl="bgAcc1" presStyleIdx="4" presStyleCnt="11" custLinFactNeighborX="-64579" custLinFactNeighborY="-21">
        <dgm:presLayoutVars>
          <dgm:bulletEnabled val="1"/>
        </dgm:presLayoutVars>
      </dgm:prSet>
      <dgm:spPr/>
    </dgm:pt>
    <dgm:pt modelId="{2EF600C3-6889-4CB4-9D76-A33FB2B4BE07}" type="pres">
      <dgm:prSet presAssocID="{8A2B24D8-F613-4770-B649-FDEBA6676B8A}" presName="root" presStyleCnt="0"/>
      <dgm:spPr/>
    </dgm:pt>
    <dgm:pt modelId="{3F0A5606-3376-40C2-871C-BB0747B215DA}" type="pres">
      <dgm:prSet presAssocID="{8A2B24D8-F613-4770-B649-FDEBA6676B8A}" presName="rootComposite" presStyleCnt="0"/>
      <dgm:spPr/>
    </dgm:pt>
    <dgm:pt modelId="{6E3CB8B5-5B6E-4221-9109-8DD37D82E675}" type="pres">
      <dgm:prSet presAssocID="{8A2B24D8-F613-4770-B649-FDEBA6676B8A}" presName="rootText" presStyleLbl="node1" presStyleIdx="2" presStyleCnt="4"/>
      <dgm:spPr/>
    </dgm:pt>
    <dgm:pt modelId="{7AF56BD1-8BF5-4B1C-A1C6-35C0B24326E4}" type="pres">
      <dgm:prSet presAssocID="{8A2B24D8-F613-4770-B649-FDEBA6676B8A}" presName="rootConnector" presStyleLbl="node1" presStyleIdx="2" presStyleCnt="4"/>
      <dgm:spPr/>
    </dgm:pt>
    <dgm:pt modelId="{C2F27906-D2DD-44FC-AFC6-689F77E285CE}" type="pres">
      <dgm:prSet presAssocID="{8A2B24D8-F613-4770-B649-FDEBA6676B8A}" presName="childShape" presStyleCnt="0"/>
      <dgm:spPr/>
    </dgm:pt>
    <dgm:pt modelId="{5BF6E06A-86CC-48A4-8F4D-29A7C7E76F1D}" type="pres">
      <dgm:prSet presAssocID="{F9B3A2D6-B341-4427-B16B-D3EB5637407C}" presName="Name13" presStyleLbl="parChTrans1D2" presStyleIdx="5" presStyleCnt="11"/>
      <dgm:spPr/>
    </dgm:pt>
    <dgm:pt modelId="{DF556D64-FD4E-47F7-8372-A696D9231021}" type="pres">
      <dgm:prSet presAssocID="{B62177C6-DE4E-41A1-A59F-F81896198D04}" presName="childText" presStyleLbl="bgAcc1" presStyleIdx="5" presStyleCnt="11">
        <dgm:presLayoutVars>
          <dgm:bulletEnabled val="1"/>
        </dgm:presLayoutVars>
      </dgm:prSet>
      <dgm:spPr/>
    </dgm:pt>
    <dgm:pt modelId="{EAC1D16B-17C7-46E5-BD63-0079216C2FFF}" type="pres">
      <dgm:prSet presAssocID="{92AD9CDC-81FD-4D48-97A3-D320884FB77E}" presName="Name13" presStyleLbl="parChTrans1D2" presStyleIdx="6" presStyleCnt="11"/>
      <dgm:spPr/>
    </dgm:pt>
    <dgm:pt modelId="{81926024-7759-4B1C-8F79-7964283197B0}" type="pres">
      <dgm:prSet presAssocID="{01EA66BA-8D8B-4B1A-8245-9D27E1723B4F}" presName="childText" presStyleLbl="bgAcc1" presStyleIdx="6" presStyleCnt="11">
        <dgm:presLayoutVars>
          <dgm:bulletEnabled val="1"/>
        </dgm:presLayoutVars>
      </dgm:prSet>
      <dgm:spPr/>
    </dgm:pt>
    <dgm:pt modelId="{6EBAEDF1-15AA-4BC8-98E3-FEAB1675FE68}" type="pres">
      <dgm:prSet presAssocID="{5B8C93E6-2DE8-41B0-87E0-D414BD3B29B9}" presName="root" presStyleCnt="0"/>
      <dgm:spPr/>
    </dgm:pt>
    <dgm:pt modelId="{C6270147-593D-4A92-872D-D3B2F2E84FB8}" type="pres">
      <dgm:prSet presAssocID="{5B8C93E6-2DE8-41B0-87E0-D414BD3B29B9}" presName="rootComposite" presStyleCnt="0"/>
      <dgm:spPr/>
    </dgm:pt>
    <dgm:pt modelId="{5952ED72-AFD7-4A87-B9F1-F3B89D856E74}" type="pres">
      <dgm:prSet presAssocID="{5B8C93E6-2DE8-41B0-87E0-D414BD3B29B9}" presName="rootText" presStyleLbl="node1" presStyleIdx="3" presStyleCnt="4" custLinFactNeighborX="64721" custLinFactNeighborY="21"/>
      <dgm:spPr/>
    </dgm:pt>
    <dgm:pt modelId="{E3BE35C3-6B60-446C-AEE3-CE14D39A8367}" type="pres">
      <dgm:prSet presAssocID="{5B8C93E6-2DE8-41B0-87E0-D414BD3B29B9}" presName="rootConnector" presStyleLbl="node1" presStyleIdx="3" presStyleCnt="4"/>
      <dgm:spPr/>
    </dgm:pt>
    <dgm:pt modelId="{66C1C3A5-63A8-4783-BC38-A748F00283B3}" type="pres">
      <dgm:prSet presAssocID="{5B8C93E6-2DE8-41B0-87E0-D414BD3B29B9}" presName="childShape" presStyleCnt="0"/>
      <dgm:spPr/>
    </dgm:pt>
    <dgm:pt modelId="{D0D13851-34CF-43BE-8AB8-B5178969E3C4}" type="pres">
      <dgm:prSet presAssocID="{E4863230-40FB-43AE-A6B0-483B8A5D1813}" presName="Name13" presStyleLbl="parChTrans1D2" presStyleIdx="7" presStyleCnt="11"/>
      <dgm:spPr/>
    </dgm:pt>
    <dgm:pt modelId="{DAE24036-C943-4C9F-99F1-B41291930F2B}" type="pres">
      <dgm:prSet presAssocID="{417792CF-ECDA-487F-B677-A3E69BB240F1}" presName="childText" presStyleLbl="bgAcc1" presStyleIdx="7" presStyleCnt="11" custLinFactNeighborX="80901" custLinFactNeighborY="21">
        <dgm:presLayoutVars>
          <dgm:bulletEnabled val="1"/>
        </dgm:presLayoutVars>
      </dgm:prSet>
      <dgm:spPr/>
    </dgm:pt>
    <dgm:pt modelId="{80CF95C9-876B-4E46-8A3F-5BF23D13C081}" type="pres">
      <dgm:prSet presAssocID="{6D523F26-D2AD-4DA6-A24B-30A48129A3BA}" presName="Name13" presStyleLbl="parChTrans1D2" presStyleIdx="8" presStyleCnt="11"/>
      <dgm:spPr/>
    </dgm:pt>
    <dgm:pt modelId="{4DCB5974-3006-4FF8-A41D-8034612F5BA0}" type="pres">
      <dgm:prSet presAssocID="{1BD294E7-C071-48DF-911F-62BD8F1AC7A1}" presName="childText" presStyleLbl="bgAcc1" presStyleIdx="8" presStyleCnt="11" custLinFactNeighborX="80901" custLinFactNeighborY="21">
        <dgm:presLayoutVars>
          <dgm:bulletEnabled val="1"/>
        </dgm:presLayoutVars>
      </dgm:prSet>
      <dgm:spPr/>
    </dgm:pt>
    <dgm:pt modelId="{A5049C5F-E70A-46D6-9443-E7941D923AEA}" type="pres">
      <dgm:prSet presAssocID="{DDAC2138-DC4A-4D07-A79F-4F7A6C79D89C}" presName="Name13" presStyleLbl="parChTrans1D2" presStyleIdx="9" presStyleCnt="11"/>
      <dgm:spPr/>
    </dgm:pt>
    <dgm:pt modelId="{CD45F43C-BC61-4B8A-8266-F197847D6F9B}" type="pres">
      <dgm:prSet presAssocID="{C30E8B83-F242-4B6A-ACE4-FCEE8386933E}" presName="childText" presStyleLbl="bgAcc1" presStyleIdx="9" presStyleCnt="11" custLinFactNeighborX="80901" custLinFactNeighborY="21">
        <dgm:presLayoutVars>
          <dgm:bulletEnabled val="1"/>
        </dgm:presLayoutVars>
      </dgm:prSet>
      <dgm:spPr/>
    </dgm:pt>
    <dgm:pt modelId="{D583ED06-BA8B-4716-ADFC-C45E334AEFF2}" type="pres">
      <dgm:prSet presAssocID="{B2CFD836-6BA6-4206-A42A-BB672E205F8D}" presName="Name13" presStyleLbl="parChTrans1D2" presStyleIdx="10" presStyleCnt="11"/>
      <dgm:spPr/>
    </dgm:pt>
    <dgm:pt modelId="{D37564E1-4C5B-40D5-BE66-F7383F46903E}" type="pres">
      <dgm:prSet presAssocID="{BB61F857-654D-4428-A32D-1C9C3FC81C29}" presName="childText" presStyleLbl="bgAcc1" presStyleIdx="10" presStyleCnt="11" custLinFactNeighborX="80901" custLinFactNeighborY="21">
        <dgm:presLayoutVars>
          <dgm:bulletEnabled val="1"/>
        </dgm:presLayoutVars>
      </dgm:prSet>
      <dgm:spPr/>
    </dgm:pt>
  </dgm:ptLst>
  <dgm:cxnLst>
    <dgm:cxn modelId="{7FDD0A04-EDB5-460D-9D73-4EB0A5671683}" type="presOf" srcId="{11ACB518-FC82-4B64-BD5F-721F09973975}" destId="{0CE1E270-C5FD-4230-88CC-C33DE031F66F}" srcOrd="0" destOrd="0" presId="urn:microsoft.com/office/officeart/2005/8/layout/hierarchy3"/>
    <dgm:cxn modelId="{8547A205-FFFD-47D7-B42E-1FB223D95711}" srcId="{1D0C83B1-03C0-4919-8D78-290BF9EF3976}" destId="{11ACB518-FC82-4B64-BD5F-721F09973975}" srcOrd="0" destOrd="0" parTransId="{A9F61BF2-E246-466C-87D2-44978D3D6D4E}" sibTransId="{B58B0EA1-EF81-4CEC-934B-773B683B016A}"/>
    <dgm:cxn modelId="{F749D20C-38A4-4AC1-81DE-1283A5384D31}" type="presOf" srcId="{1D0C83B1-03C0-4919-8D78-290BF9EF3976}" destId="{2D609872-A249-464A-9B29-36945EC7AF96}" srcOrd="1" destOrd="0" presId="urn:microsoft.com/office/officeart/2005/8/layout/hierarchy3"/>
    <dgm:cxn modelId="{04BD350D-6AD9-41D8-90F6-A9B0D1A587F9}" type="presOf" srcId="{8A2B24D8-F613-4770-B649-FDEBA6676B8A}" destId="{7AF56BD1-8BF5-4B1C-A1C6-35C0B24326E4}" srcOrd="1" destOrd="0" presId="urn:microsoft.com/office/officeart/2005/8/layout/hierarchy3"/>
    <dgm:cxn modelId="{E386E80D-9C8F-4C90-A69B-AFDE43896080}" type="presOf" srcId="{A9F61BF2-E246-466C-87D2-44978D3D6D4E}" destId="{262DEBF7-59C3-4650-8C36-C830B62B38CA}" srcOrd="0" destOrd="0" presId="urn:microsoft.com/office/officeart/2005/8/layout/hierarchy3"/>
    <dgm:cxn modelId="{3C85051D-355F-417D-833E-A07DE5326FAA}" type="presOf" srcId="{B70469ED-71A1-42E3-9151-ACEE0E521C85}" destId="{EA48BCFB-518D-4845-AE7B-0E7449605E80}" srcOrd="0" destOrd="0" presId="urn:microsoft.com/office/officeart/2005/8/layout/hierarchy3"/>
    <dgm:cxn modelId="{D15C9820-209F-4CDB-8801-A21CB48F8819}" srcId="{5B8C93E6-2DE8-41B0-87E0-D414BD3B29B9}" destId="{BB61F857-654D-4428-A32D-1C9C3FC81C29}" srcOrd="3" destOrd="0" parTransId="{B2CFD836-6BA6-4206-A42A-BB672E205F8D}" sibTransId="{EEE06C5B-FC9B-4A1E-A454-3D291D2DB1EB}"/>
    <dgm:cxn modelId="{058A3D25-0086-4F90-AC62-6FF3118F651B}" type="presOf" srcId="{B2CFD836-6BA6-4206-A42A-BB672E205F8D}" destId="{D583ED06-BA8B-4716-ADFC-C45E334AEFF2}" srcOrd="0" destOrd="0" presId="urn:microsoft.com/office/officeart/2005/8/layout/hierarchy3"/>
    <dgm:cxn modelId="{676DEE26-2D05-4B6C-AC69-6F8AA0DB0A05}" srcId="{8A2B24D8-F613-4770-B649-FDEBA6676B8A}" destId="{01EA66BA-8D8B-4B1A-8245-9D27E1723B4F}" srcOrd="1" destOrd="0" parTransId="{92AD9CDC-81FD-4D48-97A3-D320884FB77E}" sibTransId="{A6A716C9-4D24-4386-B046-10330C9C719D}"/>
    <dgm:cxn modelId="{C8825828-D6A5-45AA-8904-4EA72B5C0811}" srcId="{B70469ED-71A1-42E3-9151-ACEE0E521C85}" destId="{107C8E97-85B7-42F5-85E4-709C9A8B564F}" srcOrd="0" destOrd="0" parTransId="{7028AEAC-3EB3-4338-9C37-8A10C093E2F7}" sibTransId="{9C18FC36-3664-4A16-9140-811C69CF8526}"/>
    <dgm:cxn modelId="{190CF429-B391-44DE-8EE8-3FE2E6844FEF}" type="presOf" srcId="{01EA66BA-8D8B-4B1A-8245-9D27E1723B4F}" destId="{81926024-7759-4B1C-8F79-7964283197B0}" srcOrd="0" destOrd="0" presId="urn:microsoft.com/office/officeart/2005/8/layout/hierarchy3"/>
    <dgm:cxn modelId="{35F89B2E-5E02-44F5-9EC2-2097F9616008}" type="presOf" srcId="{B62177C6-DE4E-41A1-A59F-F81896198D04}" destId="{DF556D64-FD4E-47F7-8372-A696D9231021}" srcOrd="0" destOrd="0" presId="urn:microsoft.com/office/officeart/2005/8/layout/hierarchy3"/>
    <dgm:cxn modelId="{C6459E30-C1D0-422C-ABC6-0FED7C39D10F}" type="presOf" srcId="{5B8C93E6-2DE8-41B0-87E0-D414BD3B29B9}" destId="{5952ED72-AFD7-4A87-B9F1-F3B89D856E74}" srcOrd="0" destOrd="0" presId="urn:microsoft.com/office/officeart/2005/8/layout/hierarchy3"/>
    <dgm:cxn modelId="{9BC2D331-E5A7-4A20-A836-92D56D5E6E15}" type="presOf" srcId="{161A3100-55EE-46BC-AEDE-3A852BFA8448}" destId="{B90985A7-2F15-438E-9224-D89528BB4B59}" srcOrd="0" destOrd="0" presId="urn:microsoft.com/office/officeart/2005/8/layout/hierarchy3"/>
    <dgm:cxn modelId="{8752BB38-51EF-43C8-BFCD-FC0EAC04053D}" type="presOf" srcId="{6E2DCCA3-B668-4291-900F-634373514646}" destId="{14C5B535-E0D9-4BFF-A7E7-BBE22E830F63}" srcOrd="0" destOrd="0" presId="urn:microsoft.com/office/officeart/2005/8/layout/hierarchy3"/>
    <dgm:cxn modelId="{8DE3AD3A-651B-45BE-9768-8D46C0D3B0B7}" type="presOf" srcId="{7028AEAC-3EB3-4338-9C37-8A10C093E2F7}" destId="{5623D7F4-1A97-4ACA-B92B-9F628AA5A91C}" srcOrd="0" destOrd="0" presId="urn:microsoft.com/office/officeart/2005/8/layout/hierarchy3"/>
    <dgm:cxn modelId="{4AE9323C-A579-430A-BA26-79CB852FE824}" srcId="{8A2B24D8-F613-4770-B649-FDEBA6676B8A}" destId="{B62177C6-DE4E-41A1-A59F-F81896198D04}" srcOrd="0" destOrd="0" parTransId="{F9B3A2D6-B341-4427-B16B-D3EB5637407C}" sibTransId="{710FDF54-AD55-4D7B-A41D-E354CCCE874D}"/>
    <dgm:cxn modelId="{FB7B855E-1113-4CB4-9745-E65B353CDD78}" srcId="{3FA875D0-6234-45E2-829D-E2D12D411DA6}" destId="{B70469ED-71A1-42E3-9151-ACEE0E521C85}" srcOrd="1" destOrd="0" parTransId="{64E16270-B228-485B-95B7-A1B0255A524D}" sibTransId="{57C748A7-D85E-4FFF-A789-38F37388CBC6}"/>
    <dgm:cxn modelId="{6B8C0E66-5137-4EE6-A059-3630C68A32AF}" type="presOf" srcId="{417792CF-ECDA-487F-B677-A3E69BB240F1}" destId="{DAE24036-C943-4C9F-99F1-B41291930F2B}" srcOrd="0" destOrd="0" presId="urn:microsoft.com/office/officeart/2005/8/layout/hierarchy3"/>
    <dgm:cxn modelId="{DA8EA847-0350-4B3B-AB9F-B41CC2C5B6D9}" srcId="{3FA875D0-6234-45E2-829D-E2D12D411DA6}" destId="{1D0C83B1-03C0-4919-8D78-290BF9EF3976}" srcOrd="0" destOrd="0" parTransId="{0F5E6978-8F7E-442D-A5C5-B8E426E24D73}" sibTransId="{48A2F931-6876-4A09-8717-8EAA23C89331}"/>
    <dgm:cxn modelId="{BDC6634A-1DB1-4814-9BCE-C5CD7CDEE131}" srcId="{1D0C83B1-03C0-4919-8D78-290BF9EF3976}" destId="{6E2DCCA3-B668-4291-900F-634373514646}" srcOrd="1" destOrd="0" parTransId="{2542BBC3-B856-4687-A853-3C66CF6BC1A7}" sibTransId="{0D82B067-A82C-4CAF-B674-6C52BD62DA83}"/>
    <dgm:cxn modelId="{D637C352-606A-4464-AC7D-14ADA9783F15}" type="presOf" srcId="{107C8E97-85B7-42F5-85E4-709C9A8B564F}" destId="{34697D29-5593-4F94-92D5-2A8503549EED}" srcOrd="0" destOrd="0" presId="urn:microsoft.com/office/officeart/2005/8/layout/hierarchy3"/>
    <dgm:cxn modelId="{81A94854-9ACA-4233-9614-9F0ADA87E265}" type="presOf" srcId="{6A5392E3-0992-48B4-9952-44D582965C9D}" destId="{6ACE8F12-C3B8-4993-8FC4-4C7BAABCF20B}" srcOrd="0" destOrd="0" presId="urn:microsoft.com/office/officeart/2005/8/layout/hierarchy3"/>
    <dgm:cxn modelId="{FFD53B76-C46A-4F33-8296-3EFEA33D8723}" type="presOf" srcId="{F9B3A2D6-B341-4427-B16B-D3EB5637407C}" destId="{5BF6E06A-86CC-48A4-8F4D-29A7C7E76F1D}" srcOrd="0" destOrd="0" presId="urn:microsoft.com/office/officeart/2005/8/layout/hierarchy3"/>
    <dgm:cxn modelId="{E6E97977-3A15-4CC6-A01B-E56BB5FB9A16}" type="presOf" srcId="{1D0C83B1-03C0-4919-8D78-290BF9EF3976}" destId="{78FAF7E9-6377-43F3-9D31-A26F3E133FEB}" srcOrd="0" destOrd="0" presId="urn:microsoft.com/office/officeart/2005/8/layout/hierarchy3"/>
    <dgm:cxn modelId="{25A1FC79-6E56-4C8E-86B3-F3B3B39FBF47}" type="presOf" srcId="{2542BBC3-B856-4687-A853-3C66CF6BC1A7}" destId="{324A69C1-A7BA-499B-8F63-9E55C07793A3}" srcOrd="0" destOrd="0" presId="urn:microsoft.com/office/officeart/2005/8/layout/hierarchy3"/>
    <dgm:cxn modelId="{F7F7717E-A76E-4767-8FEB-38B0FDEA14AC}" type="presOf" srcId="{DDAC2138-DC4A-4D07-A79F-4F7A6C79D89C}" destId="{A5049C5F-E70A-46D6-9443-E7941D923AEA}" srcOrd="0" destOrd="0" presId="urn:microsoft.com/office/officeart/2005/8/layout/hierarchy3"/>
    <dgm:cxn modelId="{BDB7BE83-0A8F-43E0-B865-FFD8C406A3AC}" type="presOf" srcId="{6D523F26-D2AD-4DA6-A24B-30A48129A3BA}" destId="{80CF95C9-876B-4E46-8A3F-5BF23D13C081}" srcOrd="0" destOrd="0" presId="urn:microsoft.com/office/officeart/2005/8/layout/hierarchy3"/>
    <dgm:cxn modelId="{433CEC87-C0ED-45D1-B75C-FEC0F6104E08}" type="presOf" srcId="{8A2B24D8-F613-4770-B649-FDEBA6676B8A}" destId="{6E3CB8B5-5B6E-4221-9109-8DD37D82E675}" srcOrd="0" destOrd="0" presId="urn:microsoft.com/office/officeart/2005/8/layout/hierarchy3"/>
    <dgm:cxn modelId="{998D1195-27DB-4C74-BF98-2ED632D0194A}" type="presOf" srcId="{9368CC19-6508-4841-A034-99A3EA10FCC4}" destId="{63197F62-7F37-4AF1-B5B7-8DA84382DB22}" srcOrd="0" destOrd="0" presId="urn:microsoft.com/office/officeart/2005/8/layout/hierarchy3"/>
    <dgm:cxn modelId="{616F9D97-68CA-499E-8C7F-8A49D7D5BC84}" type="presOf" srcId="{1BD294E7-C071-48DF-911F-62BD8F1AC7A1}" destId="{4DCB5974-3006-4FF8-A41D-8034612F5BA0}" srcOrd="0" destOrd="0" presId="urn:microsoft.com/office/officeart/2005/8/layout/hierarchy3"/>
    <dgm:cxn modelId="{9D055CA3-8E87-4648-AFEF-E9FD53EEEA53}" srcId="{3FA875D0-6234-45E2-829D-E2D12D411DA6}" destId="{8A2B24D8-F613-4770-B649-FDEBA6676B8A}" srcOrd="2" destOrd="0" parTransId="{DE59C357-25E5-4786-BBF1-A513FA511B7E}" sibTransId="{2CB1D699-45FB-49E1-8BDB-C306A9526BA2}"/>
    <dgm:cxn modelId="{C1A8E3A8-5016-4B66-B147-55FB4F41FF03}" type="presOf" srcId="{5B8C93E6-2DE8-41B0-87E0-D414BD3B29B9}" destId="{E3BE35C3-6B60-446C-AEE3-CE14D39A8367}" srcOrd="1" destOrd="0" presId="urn:microsoft.com/office/officeart/2005/8/layout/hierarchy3"/>
    <dgm:cxn modelId="{648E0BAD-50FA-4285-9E16-CA1C3A6605FB}" type="presOf" srcId="{B70469ED-71A1-42E3-9151-ACEE0E521C85}" destId="{7316886A-B47D-4991-A343-BA08E4F30331}" srcOrd="1" destOrd="0" presId="urn:microsoft.com/office/officeart/2005/8/layout/hierarchy3"/>
    <dgm:cxn modelId="{E0AA1AB1-6A0C-4875-8DFF-483421D33375}" srcId="{5B8C93E6-2DE8-41B0-87E0-D414BD3B29B9}" destId="{1BD294E7-C071-48DF-911F-62BD8F1AC7A1}" srcOrd="1" destOrd="0" parTransId="{6D523F26-D2AD-4DA6-A24B-30A48129A3BA}" sibTransId="{A34B6565-ECD6-4162-BFAF-6382F0562FF5}"/>
    <dgm:cxn modelId="{1A64E1BD-CF40-4D4A-AA0A-2EF70DC33F38}" srcId="{5B8C93E6-2DE8-41B0-87E0-D414BD3B29B9}" destId="{417792CF-ECDA-487F-B677-A3E69BB240F1}" srcOrd="0" destOrd="0" parTransId="{E4863230-40FB-43AE-A6B0-483B8A5D1813}" sibTransId="{3103054C-8C7A-42D1-8CD3-9EF8298E4A8D}"/>
    <dgm:cxn modelId="{2F62A4C1-FCA3-48AD-A0DB-B59CA046D31D}" type="presOf" srcId="{3FA875D0-6234-45E2-829D-E2D12D411DA6}" destId="{6BD32E7E-151F-4445-A55E-C091C77D34B7}" srcOrd="0" destOrd="0" presId="urn:microsoft.com/office/officeart/2005/8/layout/hierarchy3"/>
    <dgm:cxn modelId="{559AB3C3-3CBA-4814-9599-3759DB7A3DB5}" srcId="{B70469ED-71A1-42E3-9151-ACEE0E521C85}" destId="{161A3100-55EE-46BC-AEDE-3A852BFA8448}" srcOrd="1" destOrd="0" parTransId="{6A5392E3-0992-48B4-9952-44D582965C9D}" sibTransId="{658B62A5-0257-4A75-83C4-6AD5B18DECB9}"/>
    <dgm:cxn modelId="{231D83C7-FD0E-4697-9A4D-7637D6E3D20D}" type="presOf" srcId="{92AD9CDC-81FD-4D48-97A3-D320884FB77E}" destId="{EAC1D16B-17C7-46E5-BD63-0079216C2FFF}" srcOrd="0" destOrd="0" presId="urn:microsoft.com/office/officeart/2005/8/layout/hierarchy3"/>
    <dgm:cxn modelId="{D258F6CB-5C3C-4C4F-BFC7-603D72BA1932}" srcId="{5B8C93E6-2DE8-41B0-87E0-D414BD3B29B9}" destId="{C30E8B83-F242-4B6A-ACE4-FCEE8386933E}" srcOrd="2" destOrd="0" parTransId="{DDAC2138-DC4A-4D07-A79F-4F7A6C79D89C}" sibTransId="{084EBA9F-808D-440B-879F-6125553DB5EE}"/>
    <dgm:cxn modelId="{623229CD-A933-47E5-83F0-6A5416EB2B82}" type="presOf" srcId="{C30E8B83-F242-4B6A-ACE4-FCEE8386933E}" destId="{CD45F43C-BC61-4B8A-8266-F197847D6F9B}" srcOrd="0" destOrd="0" presId="urn:microsoft.com/office/officeart/2005/8/layout/hierarchy3"/>
    <dgm:cxn modelId="{A6659DCE-0392-4353-8E1D-A97A1BE2299B}" type="presOf" srcId="{EEB3F29C-C303-4A86-AD92-952CF69A122F}" destId="{47554C8C-A065-4056-9072-9E3F793317EE}" srcOrd="0" destOrd="0" presId="urn:microsoft.com/office/officeart/2005/8/layout/hierarchy3"/>
    <dgm:cxn modelId="{F8146DD5-53F0-40B0-81E0-8CAFCAAD17D2}" srcId="{1D0C83B1-03C0-4919-8D78-290BF9EF3976}" destId="{9368CC19-6508-4841-A034-99A3EA10FCC4}" srcOrd="2" destOrd="0" parTransId="{EEB3F29C-C303-4A86-AD92-952CF69A122F}" sibTransId="{13CAF68F-78B4-41AC-A540-957B9732C300}"/>
    <dgm:cxn modelId="{8F188FE1-9E95-4C94-9ADA-F4EB9BDF2280}" type="presOf" srcId="{BB61F857-654D-4428-A32D-1C9C3FC81C29}" destId="{D37564E1-4C5B-40D5-BE66-F7383F46903E}" srcOrd="0" destOrd="0" presId="urn:microsoft.com/office/officeart/2005/8/layout/hierarchy3"/>
    <dgm:cxn modelId="{DB67C4E3-F1E8-4E3C-88F3-E43EA8E7AEFB}" srcId="{3FA875D0-6234-45E2-829D-E2D12D411DA6}" destId="{5B8C93E6-2DE8-41B0-87E0-D414BD3B29B9}" srcOrd="3" destOrd="0" parTransId="{32622955-113D-4B5E-9259-A7E6015CB71B}" sibTransId="{03E2C74E-00B4-4DD9-8DD3-E090FF3679BE}"/>
    <dgm:cxn modelId="{1FA63EE6-DB34-438A-8F00-B44A43BAB4E4}" type="presOf" srcId="{E4863230-40FB-43AE-A6B0-483B8A5D1813}" destId="{D0D13851-34CF-43BE-8AB8-B5178969E3C4}" srcOrd="0" destOrd="0" presId="urn:microsoft.com/office/officeart/2005/8/layout/hierarchy3"/>
    <dgm:cxn modelId="{8790A100-0444-4D1A-AF76-3747EDE1D055}" type="presParOf" srcId="{6BD32E7E-151F-4445-A55E-C091C77D34B7}" destId="{7CBEB528-93FB-4817-9625-B0A66C19D7D5}" srcOrd="0" destOrd="0" presId="urn:microsoft.com/office/officeart/2005/8/layout/hierarchy3"/>
    <dgm:cxn modelId="{DF21FE3A-7A31-4338-B69E-6D6961007893}" type="presParOf" srcId="{7CBEB528-93FB-4817-9625-B0A66C19D7D5}" destId="{CCE6ACE0-0FDF-4B9E-B4B4-8079A003234F}" srcOrd="0" destOrd="0" presId="urn:microsoft.com/office/officeart/2005/8/layout/hierarchy3"/>
    <dgm:cxn modelId="{22559EB5-C703-422D-9F68-AC8884772947}" type="presParOf" srcId="{CCE6ACE0-0FDF-4B9E-B4B4-8079A003234F}" destId="{78FAF7E9-6377-43F3-9D31-A26F3E133FEB}" srcOrd="0" destOrd="0" presId="urn:microsoft.com/office/officeart/2005/8/layout/hierarchy3"/>
    <dgm:cxn modelId="{640501C4-F452-40EE-B290-4334432F0B10}" type="presParOf" srcId="{CCE6ACE0-0FDF-4B9E-B4B4-8079A003234F}" destId="{2D609872-A249-464A-9B29-36945EC7AF96}" srcOrd="1" destOrd="0" presId="urn:microsoft.com/office/officeart/2005/8/layout/hierarchy3"/>
    <dgm:cxn modelId="{20F90BAB-BDC9-4D08-B2F1-DC72B0DE02B4}" type="presParOf" srcId="{7CBEB528-93FB-4817-9625-B0A66C19D7D5}" destId="{338C20C2-45B8-4E58-AC22-0EA8766F50E9}" srcOrd="1" destOrd="0" presId="urn:microsoft.com/office/officeart/2005/8/layout/hierarchy3"/>
    <dgm:cxn modelId="{2E23E79F-6F4B-4410-B78C-2AFB94C16FE4}" type="presParOf" srcId="{338C20C2-45B8-4E58-AC22-0EA8766F50E9}" destId="{262DEBF7-59C3-4650-8C36-C830B62B38CA}" srcOrd="0" destOrd="0" presId="urn:microsoft.com/office/officeart/2005/8/layout/hierarchy3"/>
    <dgm:cxn modelId="{D077C89A-E28C-4A0A-B8DA-3C4AA07B0C58}" type="presParOf" srcId="{338C20C2-45B8-4E58-AC22-0EA8766F50E9}" destId="{0CE1E270-C5FD-4230-88CC-C33DE031F66F}" srcOrd="1" destOrd="0" presId="urn:microsoft.com/office/officeart/2005/8/layout/hierarchy3"/>
    <dgm:cxn modelId="{55FA451A-BFDE-47DD-82AA-53A276E72B71}" type="presParOf" srcId="{338C20C2-45B8-4E58-AC22-0EA8766F50E9}" destId="{324A69C1-A7BA-499B-8F63-9E55C07793A3}" srcOrd="2" destOrd="0" presId="urn:microsoft.com/office/officeart/2005/8/layout/hierarchy3"/>
    <dgm:cxn modelId="{E132A999-5A6A-4696-808B-B29F6A81521F}" type="presParOf" srcId="{338C20C2-45B8-4E58-AC22-0EA8766F50E9}" destId="{14C5B535-E0D9-4BFF-A7E7-BBE22E830F63}" srcOrd="3" destOrd="0" presId="urn:microsoft.com/office/officeart/2005/8/layout/hierarchy3"/>
    <dgm:cxn modelId="{7A380D33-640E-41F5-B33B-73F3DEFF4458}" type="presParOf" srcId="{338C20C2-45B8-4E58-AC22-0EA8766F50E9}" destId="{47554C8C-A065-4056-9072-9E3F793317EE}" srcOrd="4" destOrd="0" presId="urn:microsoft.com/office/officeart/2005/8/layout/hierarchy3"/>
    <dgm:cxn modelId="{9B5BB0DD-8545-4911-B6BC-AB1827DACB36}" type="presParOf" srcId="{338C20C2-45B8-4E58-AC22-0EA8766F50E9}" destId="{63197F62-7F37-4AF1-B5B7-8DA84382DB22}" srcOrd="5" destOrd="0" presId="urn:microsoft.com/office/officeart/2005/8/layout/hierarchy3"/>
    <dgm:cxn modelId="{67DFDC65-9FA1-4D70-B9A4-EFF18CB3E385}" type="presParOf" srcId="{6BD32E7E-151F-4445-A55E-C091C77D34B7}" destId="{BCD1DEC0-6A76-4D73-93A4-1C27A9B99704}" srcOrd="1" destOrd="0" presId="urn:microsoft.com/office/officeart/2005/8/layout/hierarchy3"/>
    <dgm:cxn modelId="{BCA0EFA5-D63B-4115-8F10-B446896333B3}" type="presParOf" srcId="{BCD1DEC0-6A76-4D73-93A4-1C27A9B99704}" destId="{2EF80A76-72C8-4FAF-9D48-B155B0B10543}" srcOrd="0" destOrd="0" presId="urn:microsoft.com/office/officeart/2005/8/layout/hierarchy3"/>
    <dgm:cxn modelId="{FDEFDD93-677B-4618-976E-5C54E2D5997C}" type="presParOf" srcId="{2EF80A76-72C8-4FAF-9D48-B155B0B10543}" destId="{EA48BCFB-518D-4845-AE7B-0E7449605E80}" srcOrd="0" destOrd="0" presId="urn:microsoft.com/office/officeart/2005/8/layout/hierarchy3"/>
    <dgm:cxn modelId="{B24299DA-8CBD-4191-A600-C6B7F2FC38EC}" type="presParOf" srcId="{2EF80A76-72C8-4FAF-9D48-B155B0B10543}" destId="{7316886A-B47D-4991-A343-BA08E4F30331}" srcOrd="1" destOrd="0" presId="urn:microsoft.com/office/officeart/2005/8/layout/hierarchy3"/>
    <dgm:cxn modelId="{76B1CEE9-C23A-418A-BD34-2D6C77C94E0A}" type="presParOf" srcId="{BCD1DEC0-6A76-4D73-93A4-1C27A9B99704}" destId="{8B622E1C-5519-47A1-A5E6-CA977EB30A7F}" srcOrd="1" destOrd="0" presId="urn:microsoft.com/office/officeart/2005/8/layout/hierarchy3"/>
    <dgm:cxn modelId="{ACEEB99F-4965-44F5-AD43-8DDB0EF70C51}" type="presParOf" srcId="{8B622E1C-5519-47A1-A5E6-CA977EB30A7F}" destId="{5623D7F4-1A97-4ACA-B92B-9F628AA5A91C}" srcOrd="0" destOrd="0" presId="urn:microsoft.com/office/officeart/2005/8/layout/hierarchy3"/>
    <dgm:cxn modelId="{94D635B5-1ACF-47AF-9CA5-E5FEA5F020AE}" type="presParOf" srcId="{8B622E1C-5519-47A1-A5E6-CA977EB30A7F}" destId="{34697D29-5593-4F94-92D5-2A8503549EED}" srcOrd="1" destOrd="0" presId="urn:microsoft.com/office/officeart/2005/8/layout/hierarchy3"/>
    <dgm:cxn modelId="{C72DBEDC-E443-4424-A3B8-1F0B8AA35CB0}" type="presParOf" srcId="{8B622E1C-5519-47A1-A5E6-CA977EB30A7F}" destId="{6ACE8F12-C3B8-4993-8FC4-4C7BAABCF20B}" srcOrd="2" destOrd="0" presId="urn:microsoft.com/office/officeart/2005/8/layout/hierarchy3"/>
    <dgm:cxn modelId="{32A616CD-846C-4D3B-9804-9BFAF67C94EE}" type="presParOf" srcId="{8B622E1C-5519-47A1-A5E6-CA977EB30A7F}" destId="{B90985A7-2F15-438E-9224-D89528BB4B59}" srcOrd="3" destOrd="0" presId="urn:microsoft.com/office/officeart/2005/8/layout/hierarchy3"/>
    <dgm:cxn modelId="{D87B0622-853B-474C-A686-1185640B5D4C}" type="presParOf" srcId="{6BD32E7E-151F-4445-A55E-C091C77D34B7}" destId="{2EF600C3-6889-4CB4-9D76-A33FB2B4BE07}" srcOrd="2" destOrd="0" presId="urn:microsoft.com/office/officeart/2005/8/layout/hierarchy3"/>
    <dgm:cxn modelId="{1CC17C62-E3DF-47CD-8564-4E12120D1723}" type="presParOf" srcId="{2EF600C3-6889-4CB4-9D76-A33FB2B4BE07}" destId="{3F0A5606-3376-40C2-871C-BB0747B215DA}" srcOrd="0" destOrd="0" presId="urn:microsoft.com/office/officeart/2005/8/layout/hierarchy3"/>
    <dgm:cxn modelId="{6B64BA9C-9BE1-47F4-98A8-9E3886A038C4}" type="presParOf" srcId="{3F0A5606-3376-40C2-871C-BB0747B215DA}" destId="{6E3CB8B5-5B6E-4221-9109-8DD37D82E675}" srcOrd="0" destOrd="0" presId="urn:microsoft.com/office/officeart/2005/8/layout/hierarchy3"/>
    <dgm:cxn modelId="{B2C0B724-222F-40B4-AB86-90407C02184C}" type="presParOf" srcId="{3F0A5606-3376-40C2-871C-BB0747B215DA}" destId="{7AF56BD1-8BF5-4B1C-A1C6-35C0B24326E4}" srcOrd="1" destOrd="0" presId="urn:microsoft.com/office/officeart/2005/8/layout/hierarchy3"/>
    <dgm:cxn modelId="{7296FBD9-7AC7-415E-9505-155CC1A1A367}" type="presParOf" srcId="{2EF600C3-6889-4CB4-9D76-A33FB2B4BE07}" destId="{C2F27906-D2DD-44FC-AFC6-689F77E285CE}" srcOrd="1" destOrd="0" presId="urn:microsoft.com/office/officeart/2005/8/layout/hierarchy3"/>
    <dgm:cxn modelId="{4CEDCA86-9262-42A1-9D50-E4778CA5F729}" type="presParOf" srcId="{C2F27906-D2DD-44FC-AFC6-689F77E285CE}" destId="{5BF6E06A-86CC-48A4-8F4D-29A7C7E76F1D}" srcOrd="0" destOrd="0" presId="urn:microsoft.com/office/officeart/2005/8/layout/hierarchy3"/>
    <dgm:cxn modelId="{3FC46828-0DE0-459C-81D1-2BAFCC2CE0DA}" type="presParOf" srcId="{C2F27906-D2DD-44FC-AFC6-689F77E285CE}" destId="{DF556D64-FD4E-47F7-8372-A696D9231021}" srcOrd="1" destOrd="0" presId="urn:microsoft.com/office/officeart/2005/8/layout/hierarchy3"/>
    <dgm:cxn modelId="{16B9F593-84AD-42A6-A4A3-AEDDC4ADC7C6}" type="presParOf" srcId="{C2F27906-D2DD-44FC-AFC6-689F77E285CE}" destId="{EAC1D16B-17C7-46E5-BD63-0079216C2FFF}" srcOrd="2" destOrd="0" presId="urn:microsoft.com/office/officeart/2005/8/layout/hierarchy3"/>
    <dgm:cxn modelId="{5393FF9A-E1F8-4914-969D-FE1E0B9FB096}" type="presParOf" srcId="{C2F27906-D2DD-44FC-AFC6-689F77E285CE}" destId="{81926024-7759-4B1C-8F79-7964283197B0}" srcOrd="3" destOrd="0" presId="urn:microsoft.com/office/officeart/2005/8/layout/hierarchy3"/>
    <dgm:cxn modelId="{F6BDFCA2-80F0-44DF-9E58-B1B064981A7B}" type="presParOf" srcId="{6BD32E7E-151F-4445-A55E-C091C77D34B7}" destId="{6EBAEDF1-15AA-4BC8-98E3-FEAB1675FE68}" srcOrd="3" destOrd="0" presId="urn:microsoft.com/office/officeart/2005/8/layout/hierarchy3"/>
    <dgm:cxn modelId="{29A74762-1CCC-44FD-92B4-6079FA2D12BF}" type="presParOf" srcId="{6EBAEDF1-15AA-4BC8-98E3-FEAB1675FE68}" destId="{C6270147-593D-4A92-872D-D3B2F2E84FB8}" srcOrd="0" destOrd="0" presId="urn:microsoft.com/office/officeart/2005/8/layout/hierarchy3"/>
    <dgm:cxn modelId="{A4B5BCC2-815A-43E2-AFE9-29F2876FECCF}" type="presParOf" srcId="{C6270147-593D-4A92-872D-D3B2F2E84FB8}" destId="{5952ED72-AFD7-4A87-B9F1-F3B89D856E74}" srcOrd="0" destOrd="0" presId="urn:microsoft.com/office/officeart/2005/8/layout/hierarchy3"/>
    <dgm:cxn modelId="{88AC595A-9027-4167-B891-E0A132FEC3B1}" type="presParOf" srcId="{C6270147-593D-4A92-872D-D3B2F2E84FB8}" destId="{E3BE35C3-6B60-446C-AEE3-CE14D39A8367}" srcOrd="1" destOrd="0" presId="urn:microsoft.com/office/officeart/2005/8/layout/hierarchy3"/>
    <dgm:cxn modelId="{B419447B-8507-4784-8AAC-128E3F613CB6}" type="presParOf" srcId="{6EBAEDF1-15AA-4BC8-98E3-FEAB1675FE68}" destId="{66C1C3A5-63A8-4783-BC38-A748F00283B3}" srcOrd="1" destOrd="0" presId="urn:microsoft.com/office/officeart/2005/8/layout/hierarchy3"/>
    <dgm:cxn modelId="{B442C363-A60E-4F99-94B8-7AA56E1D9736}" type="presParOf" srcId="{66C1C3A5-63A8-4783-BC38-A748F00283B3}" destId="{D0D13851-34CF-43BE-8AB8-B5178969E3C4}" srcOrd="0" destOrd="0" presId="urn:microsoft.com/office/officeart/2005/8/layout/hierarchy3"/>
    <dgm:cxn modelId="{ABF76610-9A43-4FB3-9A83-4AE05B8F20BC}" type="presParOf" srcId="{66C1C3A5-63A8-4783-BC38-A748F00283B3}" destId="{DAE24036-C943-4C9F-99F1-B41291930F2B}" srcOrd="1" destOrd="0" presId="urn:microsoft.com/office/officeart/2005/8/layout/hierarchy3"/>
    <dgm:cxn modelId="{618A021A-699A-4C0C-BE97-AB6BB9CA11AF}" type="presParOf" srcId="{66C1C3A5-63A8-4783-BC38-A748F00283B3}" destId="{80CF95C9-876B-4E46-8A3F-5BF23D13C081}" srcOrd="2" destOrd="0" presId="urn:microsoft.com/office/officeart/2005/8/layout/hierarchy3"/>
    <dgm:cxn modelId="{A740D687-DD0A-444F-8147-0557A5A03E66}" type="presParOf" srcId="{66C1C3A5-63A8-4783-BC38-A748F00283B3}" destId="{4DCB5974-3006-4FF8-A41D-8034612F5BA0}" srcOrd="3" destOrd="0" presId="urn:microsoft.com/office/officeart/2005/8/layout/hierarchy3"/>
    <dgm:cxn modelId="{E60644C0-F971-46A2-A2E0-F8882701CB0B}" type="presParOf" srcId="{66C1C3A5-63A8-4783-BC38-A748F00283B3}" destId="{A5049C5F-E70A-46D6-9443-E7941D923AEA}" srcOrd="4" destOrd="0" presId="urn:microsoft.com/office/officeart/2005/8/layout/hierarchy3"/>
    <dgm:cxn modelId="{692D0826-75C8-4AB9-AE1A-FDE8542564AA}" type="presParOf" srcId="{66C1C3A5-63A8-4783-BC38-A748F00283B3}" destId="{CD45F43C-BC61-4B8A-8266-F197847D6F9B}" srcOrd="5" destOrd="0" presId="urn:microsoft.com/office/officeart/2005/8/layout/hierarchy3"/>
    <dgm:cxn modelId="{2E35B1DF-429B-4DC8-A2C3-205F93628A18}" type="presParOf" srcId="{66C1C3A5-63A8-4783-BC38-A748F00283B3}" destId="{D583ED06-BA8B-4716-ADFC-C45E334AEFF2}" srcOrd="6" destOrd="0" presId="urn:microsoft.com/office/officeart/2005/8/layout/hierarchy3"/>
    <dgm:cxn modelId="{8C624C6F-9B35-4B9E-A858-23E4EAED9E93}" type="presParOf" srcId="{66C1C3A5-63A8-4783-BC38-A748F00283B3}" destId="{D37564E1-4C5B-40D5-BE66-F7383F46903E}"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D9ED98B-AC90-4A3F-BFA3-E40457B1A4A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018ED3F-B749-4405-B3A3-4BD97B683C65}">
      <dgm:prSet custT="1"/>
      <dgm:spPr>
        <a:solidFill>
          <a:schemeClr val="bg1">
            <a:alpha val="0"/>
          </a:schemeClr>
        </a:solidFill>
        <a:ln>
          <a:noFill/>
        </a:ln>
      </dgm:spPr>
      <dgm:t>
        <a:bodyPr/>
        <a:lstStyle/>
        <a:p>
          <a:r>
            <a:rPr lang="en-US" sz="2000" b="0" i="0" dirty="0">
              <a:solidFill>
                <a:schemeClr val="tx1"/>
              </a:solidFill>
            </a:rPr>
            <a:t>What is a Marketing Plan and why is it important?</a:t>
          </a:r>
          <a:endParaRPr lang="en-US" sz="2000" dirty="0">
            <a:solidFill>
              <a:schemeClr val="tx1"/>
            </a:solidFill>
          </a:endParaRPr>
        </a:p>
      </dgm:t>
    </dgm:pt>
    <dgm:pt modelId="{87DEE2A8-3082-4E28-8CB8-A56D4F35CF2D}" type="parTrans" cxnId="{AF85484E-7C0D-46C6-9468-919A6B548DDD}">
      <dgm:prSet/>
      <dgm:spPr/>
      <dgm:t>
        <a:bodyPr/>
        <a:lstStyle/>
        <a:p>
          <a:endParaRPr lang="en-US"/>
        </a:p>
      </dgm:t>
    </dgm:pt>
    <dgm:pt modelId="{71936085-4307-44CE-A2B9-74B0CF9CA202}" type="sibTrans" cxnId="{AF85484E-7C0D-46C6-9468-919A6B548DDD}">
      <dgm:prSet/>
      <dgm:spPr/>
      <dgm:t>
        <a:bodyPr/>
        <a:lstStyle/>
        <a:p>
          <a:endParaRPr lang="en-US"/>
        </a:p>
      </dgm:t>
    </dgm:pt>
    <dgm:pt modelId="{4C60E148-E7E9-4C41-994B-FD70B8ADCAC7}">
      <dgm:prSet custT="1"/>
      <dgm:spPr>
        <a:solidFill>
          <a:schemeClr val="bg1">
            <a:alpha val="0"/>
          </a:schemeClr>
        </a:solidFill>
        <a:ln>
          <a:noFill/>
        </a:ln>
      </dgm:spPr>
      <dgm:t>
        <a:bodyPr/>
        <a:lstStyle/>
        <a:p>
          <a:r>
            <a:rPr lang="en-US" sz="2000" b="0" i="0" dirty="0">
              <a:solidFill>
                <a:schemeClr val="tx1"/>
              </a:solidFill>
            </a:rPr>
            <a:t>What are the activities associated with a Marketing Plan?</a:t>
          </a:r>
          <a:endParaRPr lang="en-US" sz="2000" dirty="0">
            <a:solidFill>
              <a:schemeClr val="tx1"/>
            </a:solidFill>
          </a:endParaRPr>
        </a:p>
      </dgm:t>
    </dgm:pt>
    <dgm:pt modelId="{FAF9FB48-D2A5-4A8B-857C-9CB892C81C76}" type="parTrans" cxnId="{54FD2FCB-BBBB-4B5A-9F7F-98AE6AC60682}">
      <dgm:prSet/>
      <dgm:spPr/>
      <dgm:t>
        <a:bodyPr/>
        <a:lstStyle/>
        <a:p>
          <a:endParaRPr lang="en-US"/>
        </a:p>
      </dgm:t>
    </dgm:pt>
    <dgm:pt modelId="{21800857-CF11-4C83-AE58-09034F764E6A}" type="sibTrans" cxnId="{54FD2FCB-BBBB-4B5A-9F7F-98AE6AC60682}">
      <dgm:prSet/>
      <dgm:spPr/>
      <dgm:t>
        <a:bodyPr/>
        <a:lstStyle/>
        <a:p>
          <a:endParaRPr lang="en-US"/>
        </a:p>
      </dgm:t>
    </dgm:pt>
    <dgm:pt modelId="{491B6B22-AE76-4B9A-9BE4-82148E39268D}">
      <dgm:prSet custT="1"/>
      <dgm:spPr>
        <a:solidFill>
          <a:schemeClr val="bg1">
            <a:alpha val="0"/>
          </a:schemeClr>
        </a:solidFill>
        <a:ln>
          <a:noFill/>
        </a:ln>
      </dgm:spPr>
      <dgm:t>
        <a:bodyPr/>
        <a:lstStyle/>
        <a:p>
          <a:r>
            <a:rPr lang="en-US" sz="2000" b="0" i="0" dirty="0">
              <a:solidFill>
                <a:schemeClr val="tx1"/>
              </a:solidFill>
            </a:rPr>
            <a:t>What are the essential elements of an effective Marketing Plan?</a:t>
          </a:r>
          <a:endParaRPr lang="en-US" sz="2000" dirty="0">
            <a:solidFill>
              <a:schemeClr val="tx1"/>
            </a:solidFill>
          </a:endParaRPr>
        </a:p>
      </dgm:t>
    </dgm:pt>
    <dgm:pt modelId="{4E5848E1-72FB-4B8B-A707-B04B8792F4D9}" type="parTrans" cxnId="{54F05DF5-19D8-4962-9171-367C53810FAE}">
      <dgm:prSet/>
      <dgm:spPr/>
      <dgm:t>
        <a:bodyPr/>
        <a:lstStyle/>
        <a:p>
          <a:endParaRPr lang="en-US"/>
        </a:p>
      </dgm:t>
    </dgm:pt>
    <dgm:pt modelId="{26E7ECC4-2DF2-4E07-A49B-954784A7A850}" type="sibTrans" cxnId="{54F05DF5-19D8-4962-9171-367C53810FAE}">
      <dgm:prSet/>
      <dgm:spPr/>
      <dgm:t>
        <a:bodyPr/>
        <a:lstStyle/>
        <a:p>
          <a:endParaRPr lang="en-US"/>
        </a:p>
      </dgm:t>
    </dgm:pt>
    <dgm:pt modelId="{2E5CA082-3195-41A0-B333-4F87D6513C7B}" type="pres">
      <dgm:prSet presAssocID="{9D9ED98B-AC90-4A3F-BFA3-E40457B1A4AD}" presName="diagram" presStyleCnt="0">
        <dgm:presLayoutVars>
          <dgm:chPref val="1"/>
          <dgm:dir/>
          <dgm:animOne val="branch"/>
          <dgm:animLvl val="lvl"/>
          <dgm:resizeHandles/>
        </dgm:presLayoutVars>
      </dgm:prSet>
      <dgm:spPr/>
    </dgm:pt>
    <dgm:pt modelId="{215222F3-8E54-4C87-A824-55E43411E668}" type="pres">
      <dgm:prSet presAssocID="{B018ED3F-B749-4405-B3A3-4BD97B683C65}" presName="root" presStyleCnt="0"/>
      <dgm:spPr/>
    </dgm:pt>
    <dgm:pt modelId="{1B7CCC53-83F1-4F0F-A613-9E4B01989584}" type="pres">
      <dgm:prSet presAssocID="{B018ED3F-B749-4405-B3A3-4BD97B683C65}" presName="rootComposite" presStyleCnt="0"/>
      <dgm:spPr/>
    </dgm:pt>
    <dgm:pt modelId="{0937A0D4-3ADF-4773-B67D-9DA4EB1CC1C8}" type="pres">
      <dgm:prSet presAssocID="{B018ED3F-B749-4405-B3A3-4BD97B683C65}" presName="rootText" presStyleLbl="node1" presStyleIdx="0" presStyleCnt="3"/>
      <dgm:spPr/>
    </dgm:pt>
    <dgm:pt modelId="{29D5F63C-E264-4D27-8AE6-466D3FD47367}" type="pres">
      <dgm:prSet presAssocID="{B018ED3F-B749-4405-B3A3-4BD97B683C65}" presName="rootConnector" presStyleLbl="node1" presStyleIdx="0" presStyleCnt="3"/>
      <dgm:spPr/>
    </dgm:pt>
    <dgm:pt modelId="{B1D40821-5B5E-482F-A8DE-E1D4BE792A35}" type="pres">
      <dgm:prSet presAssocID="{B018ED3F-B749-4405-B3A3-4BD97B683C65}" presName="childShape" presStyleCnt="0"/>
      <dgm:spPr/>
    </dgm:pt>
    <dgm:pt modelId="{BAA43B82-CD5A-48AD-86CD-905B806719EB}" type="pres">
      <dgm:prSet presAssocID="{4C60E148-E7E9-4C41-994B-FD70B8ADCAC7}" presName="root" presStyleCnt="0"/>
      <dgm:spPr/>
    </dgm:pt>
    <dgm:pt modelId="{08524394-B021-40A2-AF01-A5D415E38B27}" type="pres">
      <dgm:prSet presAssocID="{4C60E148-E7E9-4C41-994B-FD70B8ADCAC7}" presName="rootComposite" presStyleCnt="0"/>
      <dgm:spPr/>
    </dgm:pt>
    <dgm:pt modelId="{F78AFEC7-B585-4AE6-B8DC-BD8189D2F3A0}" type="pres">
      <dgm:prSet presAssocID="{4C60E148-E7E9-4C41-994B-FD70B8ADCAC7}" presName="rootText" presStyleLbl="node1" presStyleIdx="1" presStyleCnt="3"/>
      <dgm:spPr/>
    </dgm:pt>
    <dgm:pt modelId="{2C793AE3-BF14-4F3A-ADD9-5D81299B8E9C}" type="pres">
      <dgm:prSet presAssocID="{4C60E148-E7E9-4C41-994B-FD70B8ADCAC7}" presName="rootConnector" presStyleLbl="node1" presStyleIdx="1" presStyleCnt="3"/>
      <dgm:spPr/>
    </dgm:pt>
    <dgm:pt modelId="{4C4598EF-E676-4448-9CED-DB364F206088}" type="pres">
      <dgm:prSet presAssocID="{4C60E148-E7E9-4C41-994B-FD70B8ADCAC7}" presName="childShape" presStyleCnt="0"/>
      <dgm:spPr/>
    </dgm:pt>
    <dgm:pt modelId="{5D388F16-5CF5-4DEC-835D-2299CCA2216C}" type="pres">
      <dgm:prSet presAssocID="{491B6B22-AE76-4B9A-9BE4-82148E39268D}" presName="root" presStyleCnt="0"/>
      <dgm:spPr/>
    </dgm:pt>
    <dgm:pt modelId="{94F4EAB0-7530-42AE-9C9E-74FA7D4CEE74}" type="pres">
      <dgm:prSet presAssocID="{491B6B22-AE76-4B9A-9BE4-82148E39268D}" presName="rootComposite" presStyleCnt="0"/>
      <dgm:spPr/>
    </dgm:pt>
    <dgm:pt modelId="{9024B82F-D92D-459A-9D7D-92EA0F33471A}" type="pres">
      <dgm:prSet presAssocID="{491B6B22-AE76-4B9A-9BE4-82148E39268D}" presName="rootText" presStyleLbl="node1" presStyleIdx="2" presStyleCnt="3" custScaleX="112382"/>
      <dgm:spPr/>
    </dgm:pt>
    <dgm:pt modelId="{E64189E1-0365-4FA8-AC65-B85E122A6C56}" type="pres">
      <dgm:prSet presAssocID="{491B6B22-AE76-4B9A-9BE4-82148E39268D}" presName="rootConnector" presStyleLbl="node1" presStyleIdx="2" presStyleCnt="3"/>
      <dgm:spPr/>
    </dgm:pt>
    <dgm:pt modelId="{41ABA157-FF8C-4F78-A7D7-0552EB2DB9EB}" type="pres">
      <dgm:prSet presAssocID="{491B6B22-AE76-4B9A-9BE4-82148E39268D}" presName="childShape" presStyleCnt="0"/>
      <dgm:spPr/>
    </dgm:pt>
  </dgm:ptLst>
  <dgm:cxnLst>
    <dgm:cxn modelId="{57A03E3F-819F-43BF-9FF7-328652D68F79}" type="presOf" srcId="{4C60E148-E7E9-4C41-994B-FD70B8ADCAC7}" destId="{F78AFEC7-B585-4AE6-B8DC-BD8189D2F3A0}" srcOrd="0" destOrd="0" presId="urn:microsoft.com/office/officeart/2005/8/layout/hierarchy3"/>
    <dgm:cxn modelId="{F7F2FC42-4FFC-4118-92C8-D31698CDD810}" type="presOf" srcId="{491B6B22-AE76-4B9A-9BE4-82148E39268D}" destId="{9024B82F-D92D-459A-9D7D-92EA0F33471A}" srcOrd="0" destOrd="0" presId="urn:microsoft.com/office/officeart/2005/8/layout/hierarchy3"/>
    <dgm:cxn modelId="{191CE866-2FCF-4F34-B6B8-A34B3EDA1375}" type="presOf" srcId="{491B6B22-AE76-4B9A-9BE4-82148E39268D}" destId="{E64189E1-0365-4FA8-AC65-B85E122A6C56}" srcOrd="1" destOrd="0" presId="urn:microsoft.com/office/officeart/2005/8/layout/hierarchy3"/>
    <dgm:cxn modelId="{6444E668-5631-49C5-8EB7-3153323B7FDF}" type="presOf" srcId="{B018ED3F-B749-4405-B3A3-4BD97B683C65}" destId="{29D5F63C-E264-4D27-8AE6-466D3FD47367}" srcOrd="1" destOrd="0" presId="urn:microsoft.com/office/officeart/2005/8/layout/hierarchy3"/>
    <dgm:cxn modelId="{AF85484E-7C0D-46C6-9468-919A6B548DDD}" srcId="{9D9ED98B-AC90-4A3F-BFA3-E40457B1A4AD}" destId="{B018ED3F-B749-4405-B3A3-4BD97B683C65}" srcOrd="0" destOrd="0" parTransId="{87DEE2A8-3082-4E28-8CB8-A56D4F35CF2D}" sibTransId="{71936085-4307-44CE-A2B9-74B0CF9CA202}"/>
    <dgm:cxn modelId="{37BD9399-B41C-43E9-8CA6-32D7C623414A}" type="presOf" srcId="{9D9ED98B-AC90-4A3F-BFA3-E40457B1A4AD}" destId="{2E5CA082-3195-41A0-B333-4F87D6513C7B}" srcOrd="0" destOrd="0" presId="urn:microsoft.com/office/officeart/2005/8/layout/hierarchy3"/>
    <dgm:cxn modelId="{E6B619BC-C09E-41D2-B921-1C8C28322193}" type="presOf" srcId="{B018ED3F-B749-4405-B3A3-4BD97B683C65}" destId="{0937A0D4-3ADF-4773-B67D-9DA4EB1CC1C8}" srcOrd="0" destOrd="0" presId="urn:microsoft.com/office/officeart/2005/8/layout/hierarchy3"/>
    <dgm:cxn modelId="{54FD2FCB-BBBB-4B5A-9F7F-98AE6AC60682}" srcId="{9D9ED98B-AC90-4A3F-BFA3-E40457B1A4AD}" destId="{4C60E148-E7E9-4C41-994B-FD70B8ADCAC7}" srcOrd="1" destOrd="0" parTransId="{FAF9FB48-D2A5-4A8B-857C-9CB892C81C76}" sibTransId="{21800857-CF11-4C83-AE58-09034F764E6A}"/>
    <dgm:cxn modelId="{45B63BED-753E-4748-9B30-49BCCEC77C6B}" type="presOf" srcId="{4C60E148-E7E9-4C41-994B-FD70B8ADCAC7}" destId="{2C793AE3-BF14-4F3A-ADD9-5D81299B8E9C}" srcOrd="1" destOrd="0" presId="urn:microsoft.com/office/officeart/2005/8/layout/hierarchy3"/>
    <dgm:cxn modelId="{54F05DF5-19D8-4962-9171-367C53810FAE}" srcId="{9D9ED98B-AC90-4A3F-BFA3-E40457B1A4AD}" destId="{491B6B22-AE76-4B9A-9BE4-82148E39268D}" srcOrd="2" destOrd="0" parTransId="{4E5848E1-72FB-4B8B-A707-B04B8792F4D9}" sibTransId="{26E7ECC4-2DF2-4E07-A49B-954784A7A850}"/>
    <dgm:cxn modelId="{167D3B24-DE3F-4223-9A51-55A6CE5DCA8D}" type="presParOf" srcId="{2E5CA082-3195-41A0-B333-4F87D6513C7B}" destId="{215222F3-8E54-4C87-A824-55E43411E668}" srcOrd="0" destOrd="0" presId="urn:microsoft.com/office/officeart/2005/8/layout/hierarchy3"/>
    <dgm:cxn modelId="{B4BD07AF-1684-4670-8082-34C4A2406D9C}" type="presParOf" srcId="{215222F3-8E54-4C87-A824-55E43411E668}" destId="{1B7CCC53-83F1-4F0F-A613-9E4B01989584}" srcOrd="0" destOrd="0" presId="urn:microsoft.com/office/officeart/2005/8/layout/hierarchy3"/>
    <dgm:cxn modelId="{ADF9FC00-C6AC-41C3-BEB3-ECA62F3AB7AA}" type="presParOf" srcId="{1B7CCC53-83F1-4F0F-A613-9E4B01989584}" destId="{0937A0D4-3ADF-4773-B67D-9DA4EB1CC1C8}" srcOrd="0" destOrd="0" presId="urn:microsoft.com/office/officeart/2005/8/layout/hierarchy3"/>
    <dgm:cxn modelId="{783295CA-BD50-42B2-B52D-F7EACEE92B75}" type="presParOf" srcId="{1B7CCC53-83F1-4F0F-A613-9E4B01989584}" destId="{29D5F63C-E264-4D27-8AE6-466D3FD47367}" srcOrd="1" destOrd="0" presId="urn:microsoft.com/office/officeart/2005/8/layout/hierarchy3"/>
    <dgm:cxn modelId="{2B628A72-CA22-499D-B8AF-ED8609D81CC9}" type="presParOf" srcId="{215222F3-8E54-4C87-A824-55E43411E668}" destId="{B1D40821-5B5E-482F-A8DE-E1D4BE792A35}" srcOrd="1" destOrd="0" presId="urn:microsoft.com/office/officeart/2005/8/layout/hierarchy3"/>
    <dgm:cxn modelId="{2C98FA61-0B4F-4AC4-BCE1-A73C528B6555}" type="presParOf" srcId="{2E5CA082-3195-41A0-B333-4F87D6513C7B}" destId="{BAA43B82-CD5A-48AD-86CD-905B806719EB}" srcOrd="1" destOrd="0" presId="urn:microsoft.com/office/officeart/2005/8/layout/hierarchy3"/>
    <dgm:cxn modelId="{8801900B-FF66-4E88-BB1D-9A57FA49C2D8}" type="presParOf" srcId="{BAA43B82-CD5A-48AD-86CD-905B806719EB}" destId="{08524394-B021-40A2-AF01-A5D415E38B27}" srcOrd="0" destOrd="0" presId="urn:microsoft.com/office/officeart/2005/8/layout/hierarchy3"/>
    <dgm:cxn modelId="{6561D2FB-EEF1-4DFC-ADA2-DB56BD4280CD}" type="presParOf" srcId="{08524394-B021-40A2-AF01-A5D415E38B27}" destId="{F78AFEC7-B585-4AE6-B8DC-BD8189D2F3A0}" srcOrd="0" destOrd="0" presId="urn:microsoft.com/office/officeart/2005/8/layout/hierarchy3"/>
    <dgm:cxn modelId="{A0D26A26-68B3-48D7-952C-7761514C894D}" type="presParOf" srcId="{08524394-B021-40A2-AF01-A5D415E38B27}" destId="{2C793AE3-BF14-4F3A-ADD9-5D81299B8E9C}" srcOrd="1" destOrd="0" presId="urn:microsoft.com/office/officeart/2005/8/layout/hierarchy3"/>
    <dgm:cxn modelId="{3D851D9C-BEC7-4405-A8A2-3129C37A3AAB}" type="presParOf" srcId="{BAA43B82-CD5A-48AD-86CD-905B806719EB}" destId="{4C4598EF-E676-4448-9CED-DB364F206088}" srcOrd="1" destOrd="0" presId="urn:microsoft.com/office/officeart/2005/8/layout/hierarchy3"/>
    <dgm:cxn modelId="{9E0349FF-6BDE-4A44-B9D0-0940C724F167}" type="presParOf" srcId="{2E5CA082-3195-41A0-B333-4F87D6513C7B}" destId="{5D388F16-5CF5-4DEC-835D-2299CCA2216C}" srcOrd="2" destOrd="0" presId="urn:microsoft.com/office/officeart/2005/8/layout/hierarchy3"/>
    <dgm:cxn modelId="{7815075D-2353-4949-8B94-255F20173A2C}" type="presParOf" srcId="{5D388F16-5CF5-4DEC-835D-2299CCA2216C}" destId="{94F4EAB0-7530-42AE-9C9E-74FA7D4CEE74}" srcOrd="0" destOrd="0" presId="urn:microsoft.com/office/officeart/2005/8/layout/hierarchy3"/>
    <dgm:cxn modelId="{5EC4FD85-B019-451C-B3F7-7A13C906222C}" type="presParOf" srcId="{94F4EAB0-7530-42AE-9C9E-74FA7D4CEE74}" destId="{9024B82F-D92D-459A-9D7D-92EA0F33471A}" srcOrd="0" destOrd="0" presId="urn:microsoft.com/office/officeart/2005/8/layout/hierarchy3"/>
    <dgm:cxn modelId="{90B3D554-06CF-4D45-BB1B-5395E6CCD71F}" type="presParOf" srcId="{94F4EAB0-7530-42AE-9C9E-74FA7D4CEE74}" destId="{E64189E1-0365-4FA8-AC65-B85E122A6C56}" srcOrd="1" destOrd="0" presId="urn:microsoft.com/office/officeart/2005/8/layout/hierarchy3"/>
    <dgm:cxn modelId="{0617DEEA-BB25-4065-9543-51AD2AD7C9DA}" type="presParOf" srcId="{5D388F16-5CF5-4DEC-835D-2299CCA2216C}" destId="{41ABA157-FF8C-4F78-A7D7-0552EB2DB9E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4B94A-C56F-4A3E-B0F5-E8ECDBB3DA89}">
      <dsp:nvSpPr>
        <dsp:cNvPr id="0" name=""/>
        <dsp:cNvSpPr/>
      </dsp:nvSpPr>
      <dsp:spPr>
        <a:xfrm>
          <a:off x="3850" y="731240"/>
          <a:ext cx="1313166" cy="656583"/>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Establish foundation for </a:t>
          </a:r>
          <a:r>
            <a:rPr lang="en-US" sz="1300" b="1" i="0" kern="1200" dirty="0"/>
            <a:t>success</a:t>
          </a:r>
          <a:endParaRPr lang="en-US" sz="1300" kern="1200" dirty="0"/>
        </a:p>
      </dsp:txBody>
      <dsp:txXfrm>
        <a:off x="23081" y="750471"/>
        <a:ext cx="1274704" cy="618121"/>
      </dsp:txXfrm>
    </dsp:sp>
    <dsp:sp modelId="{AAE10396-13A6-4193-9058-994F669DA9CD}">
      <dsp:nvSpPr>
        <dsp:cNvPr id="0" name=""/>
        <dsp:cNvSpPr/>
      </dsp:nvSpPr>
      <dsp:spPr>
        <a:xfrm>
          <a:off x="1645308" y="731240"/>
          <a:ext cx="1313166" cy="656583"/>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Outline </a:t>
          </a:r>
          <a:r>
            <a:rPr lang="en-US" sz="1300" b="1" i="0" kern="1200" dirty="0"/>
            <a:t>strategies</a:t>
          </a:r>
          <a:endParaRPr lang="en-US" sz="1300" kern="1200" dirty="0"/>
        </a:p>
      </dsp:txBody>
      <dsp:txXfrm>
        <a:off x="1664539" y="750471"/>
        <a:ext cx="1274704" cy="618121"/>
      </dsp:txXfrm>
    </dsp:sp>
    <dsp:sp modelId="{C2354B2C-CC4C-463F-9A63-D13CF4C6F896}">
      <dsp:nvSpPr>
        <dsp:cNvPr id="0" name=""/>
        <dsp:cNvSpPr/>
      </dsp:nvSpPr>
      <dsp:spPr>
        <a:xfrm>
          <a:off x="3286766" y="731240"/>
          <a:ext cx="1313166" cy="656583"/>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Identify </a:t>
          </a:r>
          <a:r>
            <a:rPr lang="en-US" sz="1300" b="1" i="0" kern="1200" dirty="0"/>
            <a:t>resources</a:t>
          </a:r>
          <a:r>
            <a:rPr lang="en-US" sz="1300" b="0" i="0" kern="1200" dirty="0"/>
            <a:t> needed</a:t>
          </a:r>
          <a:endParaRPr lang="en-US" sz="1300" kern="1200" dirty="0"/>
        </a:p>
      </dsp:txBody>
      <dsp:txXfrm>
        <a:off x="3305997" y="750471"/>
        <a:ext cx="1274704" cy="618121"/>
      </dsp:txXfrm>
    </dsp:sp>
    <dsp:sp modelId="{978BD7B3-BBFA-48BE-B82A-A33E5037DB49}">
      <dsp:nvSpPr>
        <dsp:cNvPr id="0" name=""/>
        <dsp:cNvSpPr/>
      </dsp:nvSpPr>
      <dsp:spPr>
        <a:xfrm>
          <a:off x="4928224" y="731240"/>
          <a:ext cx="1313166" cy="656583"/>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Monitor </a:t>
          </a:r>
          <a:r>
            <a:rPr lang="en-US" sz="1300" b="1" i="0" kern="1200" dirty="0"/>
            <a:t>progress</a:t>
          </a:r>
          <a:endParaRPr lang="en-US" sz="1300" kern="1200" dirty="0"/>
        </a:p>
      </dsp:txBody>
      <dsp:txXfrm>
        <a:off x="4947455" y="750471"/>
        <a:ext cx="1274704" cy="618121"/>
      </dsp:txXfrm>
    </dsp:sp>
    <dsp:sp modelId="{0AB28336-5D56-4FEA-8379-4645C1027C57}">
      <dsp:nvSpPr>
        <dsp:cNvPr id="0" name=""/>
        <dsp:cNvSpPr/>
      </dsp:nvSpPr>
      <dsp:spPr>
        <a:xfrm>
          <a:off x="6569682" y="731240"/>
          <a:ext cx="1313166" cy="656583"/>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Strengthen </a:t>
          </a:r>
          <a:r>
            <a:rPr lang="en-US" sz="1300" b="1" i="0" kern="1200" dirty="0"/>
            <a:t>accountability</a:t>
          </a:r>
          <a:endParaRPr lang="en-US" sz="1300" kern="1200" dirty="0"/>
        </a:p>
      </dsp:txBody>
      <dsp:txXfrm>
        <a:off x="6588913" y="750471"/>
        <a:ext cx="1274704" cy="618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4B94A-C56F-4A3E-B0F5-E8ECDBB3DA89}">
      <dsp:nvSpPr>
        <dsp:cNvPr id="0" name=""/>
        <dsp:cNvSpPr/>
      </dsp:nvSpPr>
      <dsp:spPr>
        <a:xfrm>
          <a:off x="594944" y="703789"/>
          <a:ext cx="1451581" cy="721773"/>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Ensure organization is </a:t>
          </a:r>
          <a:r>
            <a:rPr lang="en-US" sz="1300" b="1" kern="1200" dirty="0"/>
            <a:t>meeting the need</a:t>
          </a:r>
        </a:p>
      </dsp:txBody>
      <dsp:txXfrm>
        <a:off x="616084" y="724929"/>
        <a:ext cx="1409301" cy="679493"/>
      </dsp:txXfrm>
    </dsp:sp>
    <dsp:sp modelId="{AAE10396-13A6-4193-9058-994F669DA9CD}">
      <dsp:nvSpPr>
        <dsp:cNvPr id="0" name=""/>
        <dsp:cNvSpPr/>
      </dsp:nvSpPr>
      <dsp:spPr>
        <a:xfrm>
          <a:off x="3217559" y="698645"/>
          <a:ext cx="1451581" cy="721773"/>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Provide framework for </a:t>
          </a:r>
          <a:r>
            <a:rPr lang="en-US" sz="1300" b="1" i="0" kern="1200" dirty="0"/>
            <a:t>management</a:t>
          </a:r>
          <a:endParaRPr lang="en-US" sz="1300" b="1" kern="1200" dirty="0"/>
        </a:p>
      </dsp:txBody>
      <dsp:txXfrm>
        <a:off x="3238699" y="719785"/>
        <a:ext cx="1409301" cy="679493"/>
      </dsp:txXfrm>
    </dsp:sp>
    <dsp:sp modelId="{C2354B2C-CC4C-463F-9A63-D13CF4C6F896}">
      <dsp:nvSpPr>
        <dsp:cNvPr id="0" name=""/>
        <dsp:cNvSpPr/>
      </dsp:nvSpPr>
      <dsp:spPr>
        <a:xfrm>
          <a:off x="5804233" y="683247"/>
          <a:ext cx="1451581" cy="721773"/>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Position organization for </a:t>
          </a:r>
          <a:r>
            <a:rPr lang="en-US" sz="1300" b="1" i="0" kern="1200" dirty="0"/>
            <a:t>success</a:t>
          </a:r>
          <a:endParaRPr lang="en-US" sz="1300" b="1" kern="1200" dirty="0"/>
        </a:p>
      </dsp:txBody>
      <dsp:txXfrm>
        <a:off x="5825373" y="704387"/>
        <a:ext cx="1409301" cy="679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714BC-67B6-4275-9792-0CD0156D85AD}">
      <dsp:nvSpPr>
        <dsp:cNvPr id="0" name=""/>
        <dsp:cNvSpPr/>
      </dsp:nvSpPr>
      <dsp:spPr>
        <a:xfrm>
          <a:off x="2" y="0"/>
          <a:ext cx="8107764" cy="2998993"/>
        </a:xfrm>
        <a:prstGeom prst="rightArrow">
          <a:avLst/>
        </a:prstGeom>
        <a:solidFill>
          <a:srgbClr val="5736C5"/>
        </a:solidFill>
        <a:ln>
          <a:noFill/>
        </a:ln>
        <a:effectLst/>
      </dsp:spPr>
      <dsp:style>
        <a:lnRef idx="0">
          <a:scrgbClr r="0" g="0" b="0"/>
        </a:lnRef>
        <a:fillRef idx="1">
          <a:scrgbClr r="0" g="0" b="0"/>
        </a:fillRef>
        <a:effectRef idx="0">
          <a:scrgbClr r="0" g="0" b="0"/>
        </a:effectRef>
        <a:fontRef idx="minor"/>
      </dsp:style>
    </dsp:sp>
    <dsp:sp modelId="{013C3E62-557F-479E-A8DA-E6D89AE1DE88}">
      <dsp:nvSpPr>
        <dsp:cNvPr id="0" name=""/>
        <dsp:cNvSpPr/>
      </dsp:nvSpPr>
      <dsp:spPr>
        <a:xfrm>
          <a:off x="98"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Gain consensus.</a:t>
          </a:r>
          <a:endParaRPr lang="en-US" sz="1200" kern="1200" dirty="0">
            <a:solidFill>
              <a:schemeClr val="tx1"/>
            </a:solidFill>
          </a:endParaRPr>
        </a:p>
      </dsp:txBody>
      <dsp:txXfrm>
        <a:off x="58017" y="957616"/>
        <a:ext cx="1070635" cy="1083759"/>
      </dsp:txXfrm>
    </dsp:sp>
    <dsp:sp modelId="{9013AAAC-7A76-4850-A7F5-170A0234AA09}">
      <dsp:nvSpPr>
        <dsp:cNvPr id="0" name=""/>
        <dsp:cNvSpPr/>
      </dsp:nvSpPr>
      <dsp:spPr>
        <a:xfrm>
          <a:off x="1384318"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Determine need for outside assistance.</a:t>
          </a:r>
          <a:endParaRPr lang="en-US" sz="1200" kern="1200" dirty="0">
            <a:solidFill>
              <a:schemeClr val="tx1"/>
            </a:solidFill>
          </a:endParaRPr>
        </a:p>
      </dsp:txBody>
      <dsp:txXfrm>
        <a:off x="1442237" y="957616"/>
        <a:ext cx="1070635" cy="1083759"/>
      </dsp:txXfrm>
    </dsp:sp>
    <dsp:sp modelId="{498042D5-C051-47CD-B94F-086A93688613}">
      <dsp:nvSpPr>
        <dsp:cNvPr id="0" name=""/>
        <dsp:cNvSpPr/>
      </dsp:nvSpPr>
      <dsp:spPr>
        <a:xfrm>
          <a:off x="2768537"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Confirm your planning model.</a:t>
          </a:r>
          <a:endParaRPr lang="en-US" sz="1200" kern="1200" dirty="0">
            <a:solidFill>
              <a:schemeClr val="tx1"/>
            </a:solidFill>
          </a:endParaRPr>
        </a:p>
      </dsp:txBody>
      <dsp:txXfrm>
        <a:off x="2826456" y="957616"/>
        <a:ext cx="1070635" cy="1083759"/>
      </dsp:txXfrm>
    </dsp:sp>
    <dsp:sp modelId="{1B89C4E8-432B-4CC1-86F2-389F019FA81B}">
      <dsp:nvSpPr>
        <dsp:cNvPr id="0" name=""/>
        <dsp:cNvSpPr/>
      </dsp:nvSpPr>
      <dsp:spPr>
        <a:xfrm>
          <a:off x="4152757"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Establish the planning committee’s role.</a:t>
          </a:r>
          <a:endParaRPr lang="en-US" sz="1200" kern="1200" dirty="0">
            <a:solidFill>
              <a:schemeClr val="tx1"/>
            </a:solidFill>
          </a:endParaRPr>
        </a:p>
      </dsp:txBody>
      <dsp:txXfrm>
        <a:off x="4210676" y="957616"/>
        <a:ext cx="1070635" cy="1083759"/>
      </dsp:txXfrm>
    </dsp:sp>
    <dsp:sp modelId="{24505E16-E21D-449B-8486-DF1849CB8C75}">
      <dsp:nvSpPr>
        <dsp:cNvPr id="0" name=""/>
        <dsp:cNvSpPr/>
      </dsp:nvSpPr>
      <dsp:spPr>
        <a:xfrm>
          <a:off x="5536976"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Clarify your group values.</a:t>
          </a:r>
          <a:endParaRPr lang="en-US" sz="1200" kern="1200" dirty="0">
            <a:solidFill>
              <a:schemeClr val="tx1"/>
            </a:solidFill>
          </a:endParaRPr>
        </a:p>
      </dsp:txBody>
      <dsp:txXfrm>
        <a:off x="5594895" y="957616"/>
        <a:ext cx="1070635" cy="1083759"/>
      </dsp:txXfrm>
    </dsp:sp>
    <dsp:sp modelId="{93DB0FFF-7571-43DB-AE61-50A32939EC5E}">
      <dsp:nvSpPr>
        <dsp:cNvPr id="0" name=""/>
        <dsp:cNvSpPr/>
      </dsp:nvSpPr>
      <dsp:spPr>
        <a:xfrm>
          <a:off x="6921196"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ts val="0"/>
            </a:spcAft>
            <a:buNone/>
          </a:pPr>
          <a:r>
            <a:rPr lang="en-US" sz="1200" b="0" i="0" kern="1200" dirty="0">
              <a:solidFill>
                <a:schemeClr val="tx1"/>
              </a:solidFill>
            </a:rPr>
            <a:t>Examine the environment/</a:t>
          </a:r>
        </a:p>
        <a:p>
          <a:pPr marL="0" lvl="0" indent="0" algn="ctr" defTabSz="533400">
            <a:lnSpc>
              <a:spcPct val="90000"/>
            </a:lnSpc>
            <a:spcBef>
              <a:spcPct val="0"/>
            </a:spcBef>
            <a:spcAft>
              <a:spcPts val="0"/>
            </a:spcAft>
            <a:buNone/>
          </a:pPr>
          <a:r>
            <a:rPr lang="en-US" sz="1200" b="0" i="0" kern="1200" dirty="0">
              <a:solidFill>
                <a:schemeClr val="tx1"/>
              </a:solidFill>
            </a:rPr>
            <a:t>marketplace.</a:t>
          </a:r>
          <a:endParaRPr lang="en-US" sz="1200" kern="1200" dirty="0">
            <a:solidFill>
              <a:schemeClr val="tx1"/>
            </a:solidFill>
          </a:endParaRPr>
        </a:p>
      </dsp:txBody>
      <dsp:txXfrm>
        <a:off x="6979115" y="957616"/>
        <a:ext cx="1070635" cy="1083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714BC-67B6-4275-9792-0CD0156D85AD}">
      <dsp:nvSpPr>
        <dsp:cNvPr id="0" name=""/>
        <dsp:cNvSpPr/>
      </dsp:nvSpPr>
      <dsp:spPr>
        <a:xfrm>
          <a:off x="2" y="0"/>
          <a:ext cx="8107764" cy="2998993"/>
        </a:xfrm>
        <a:prstGeom prst="rightArrow">
          <a:avLst/>
        </a:prstGeom>
        <a:solidFill>
          <a:srgbClr val="5736C5"/>
        </a:solidFill>
        <a:ln>
          <a:noFill/>
        </a:ln>
        <a:effectLst/>
      </dsp:spPr>
      <dsp:style>
        <a:lnRef idx="0">
          <a:scrgbClr r="0" g="0" b="0"/>
        </a:lnRef>
        <a:fillRef idx="1">
          <a:scrgbClr r="0" g="0" b="0"/>
        </a:fillRef>
        <a:effectRef idx="0">
          <a:scrgbClr r="0" g="0" b="0"/>
        </a:effectRef>
        <a:fontRef idx="minor"/>
      </dsp:style>
    </dsp:sp>
    <dsp:sp modelId="{013C3E62-557F-479E-A8DA-E6D89AE1DE88}">
      <dsp:nvSpPr>
        <dsp:cNvPr id="0" name=""/>
        <dsp:cNvSpPr/>
      </dsp:nvSpPr>
      <dsp:spPr>
        <a:xfrm>
          <a:off x="98"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Review the organization’s mission.</a:t>
          </a:r>
          <a:endParaRPr lang="en-US" sz="1200" kern="1200" dirty="0">
            <a:solidFill>
              <a:schemeClr val="tx1"/>
            </a:solidFill>
          </a:endParaRPr>
        </a:p>
      </dsp:txBody>
      <dsp:txXfrm>
        <a:off x="58017" y="957616"/>
        <a:ext cx="1070635" cy="1083759"/>
      </dsp:txXfrm>
    </dsp:sp>
    <dsp:sp modelId="{9013AAAC-7A76-4850-A7F5-170A0234AA09}">
      <dsp:nvSpPr>
        <dsp:cNvPr id="0" name=""/>
        <dsp:cNvSpPr/>
      </dsp:nvSpPr>
      <dsp:spPr>
        <a:xfrm>
          <a:off x="1384318"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Determine strategic direction.</a:t>
          </a:r>
          <a:endParaRPr lang="en-US" sz="1200" kern="1200" dirty="0">
            <a:solidFill>
              <a:schemeClr val="tx1"/>
            </a:solidFill>
          </a:endParaRPr>
        </a:p>
      </dsp:txBody>
      <dsp:txXfrm>
        <a:off x="1442237" y="957616"/>
        <a:ext cx="1070635" cy="1083759"/>
      </dsp:txXfrm>
    </dsp:sp>
    <dsp:sp modelId="{498042D5-C051-47CD-B94F-086A93688613}">
      <dsp:nvSpPr>
        <dsp:cNvPr id="0" name=""/>
        <dsp:cNvSpPr/>
      </dsp:nvSpPr>
      <dsp:spPr>
        <a:xfrm>
          <a:off x="2768537"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Outline strategies and programs.</a:t>
          </a:r>
          <a:endParaRPr lang="en-US" sz="1200" kern="1200" dirty="0">
            <a:solidFill>
              <a:schemeClr val="tx1"/>
            </a:solidFill>
          </a:endParaRPr>
        </a:p>
      </dsp:txBody>
      <dsp:txXfrm>
        <a:off x="2826456" y="957616"/>
        <a:ext cx="1070635" cy="1083759"/>
      </dsp:txXfrm>
    </dsp:sp>
    <dsp:sp modelId="{1B89C4E8-432B-4CC1-86F2-389F019FA81B}">
      <dsp:nvSpPr>
        <dsp:cNvPr id="0" name=""/>
        <dsp:cNvSpPr/>
      </dsp:nvSpPr>
      <dsp:spPr>
        <a:xfrm>
          <a:off x="4152757"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Test financial feasibility.</a:t>
          </a:r>
          <a:endParaRPr lang="en-US" sz="1200" kern="1200" dirty="0">
            <a:solidFill>
              <a:schemeClr val="tx1"/>
            </a:solidFill>
          </a:endParaRPr>
        </a:p>
      </dsp:txBody>
      <dsp:txXfrm>
        <a:off x="4210676" y="957616"/>
        <a:ext cx="1070635" cy="1083759"/>
      </dsp:txXfrm>
    </dsp:sp>
    <dsp:sp modelId="{24505E16-E21D-449B-8486-DF1849CB8C75}">
      <dsp:nvSpPr>
        <dsp:cNvPr id="0" name=""/>
        <dsp:cNvSpPr/>
      </dsp:nvSpPr>
      <dsp:spPr>
        <a:xfrm>
          <a:off x="5536976"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Draft the plan.</a:t>
          </a:r>
          <a:endParaRPr lang="en-US" sz="1200" kern="1200" dirty="0">
            <a:solidFill>
              <a:schemeClr val="tx1"/>
            </a:solidFill>
          </a:endParaRPr>
        </a:p>
      </dsp:txBody>
      <dsp:txXfrm>
        <a:off x="5594895" y="957616"/>
        <a:ext cx="1070635" cy="1083759"/>
      </dsp:txXfrm>
    </dsp:sp>
    <dsp:sp modelId="{93DB0FFF-7571-43DB-AE61-50A32939EC5E}">
      <dsp:nvSpPr>
        <dsp:cNvPr id="0" name=""/>
        <dsp:cNvSpPr/>
      </dsp:nvSpPr>
      <dsp:spPr>
        <a:xfrm>
          <a:off x="6921196" y="899697"/>
          <a:ext cx="1186473" cy="1199597"/>
        </a:xfrm>
        <a:prstGeom prst="roundRect">
          <a:avLst/>
        </a:prstGeom>
        <a:solidFill>
          <a:srgbClr val="D7D9ED"/>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ts val="0"/>
            </a:spcAft>
            <a:buNone/>
          </a:pPr>
          <a:r>
            <a:rPr lang="en-US" sz="1200" b="0" i="0" kern="1200" dirty="0">
              <a:solidFill>
                <a:schemeClr val="tx1"/>
              </a:solidFill>
            </a:rPr>
            <a:t>Present the plan for approval.</a:t>
          </a:r>
          <a:endParaRPr lang="en-US" sz="1200" kern="1200" dirty="0">
            <a:solidFill>
              <a:schemeClr val="tx1"/>
            </a:solidFill>
          </a:endParaRPr>
        </a:p>
      </dsp:txBody>
      <dsp:txXfrm>
        <a:off x="6979115" y="957616"/>
        <a:ext cx="1070635" cy="1083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3A04A-9F94-496B-9178-2F984548C26A}">
      <dsp:nvSpPr>
        <dsp:cNvPr id="0" name=""/>
        <dsp:cNvSpPr/>
      </dsp:nvSpPr>
      <dsp:spPr>
        <a:xfrm>
          <a:off x="2310" y="936388"/>
          <a:ext cx="2815028" cy="1126011"/>
        </a:xfrm>
        <a:prstGeom prst="chevron">
          <a:avLst/>
        </a:prstGeom>
        <a:solidFill>
          <a:srgbClr val="2316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Process</a:t>
          </a:r>
        </a:p>
      </dsp:txBody>
      <dsp:txXfrm>
        <a:off x="565316" y="936388"/>
        <a:ext cx="1689017" cy="1126011"/>
      </dsp:txXfrm>
    </dsp:sp>
    <dsp:sp modelId="{4108BA16-9B60-421B-A0C6-E800F93CD67F}">
      <dsp:nvSpPr>
        <dsp:cNvPr id="0" name=""/>
        <dsp:cNvSpPr/>
      </dsp:nvSpPr>
      <dsp:spPr>
        <a:xfrm>
          <a:off x="2535835" y="936388"/>
          <a:ext cx="2815028" cy="1126011"/>
        </a:xfrm>
        <a:prstGeom prst="chevron">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Direction</a:t>
          </a:r>
        </a:p>
      </dsp:txBody>
      <dsp:txXfrm>
        <a:off x="3098841" y="936388"/>
        <a:ext cx="1689017" cy="1126011"/>
      </dsp:txXfrm>
    </dsp:sp>
    <dsp:sp modelId="{142B1A90-CB22-4C53-987D-2B60B327F353}">
      <dsp:nvSpPr>
        <dsp:cNvPr id="0" name=""/>
        <dsp:cNvSpPr/>
      </dsp:nvSpPr>
      <dsp:spPr>
        <a:xfrm>
          <a:off x="5069361" y="936388"/>
          <a:ext cx="2815028" cy="1126011"/>
        </a:xfrm>
        <a:prstGeom prst="chevron">
          <a:avLst/>
        </a:prstGeom>
        <a:solidFill>
          <a:srgbClr val="D7D9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23154F"/>
              </a:solidFill>
            </a:rPr>
            <a:t>Foundation</a:t>
          </a:r>
        </a:p>
      </dsp:txBody>
      <dsp:txXfrm>
        <a:off x="5632367" y="936388"/>
        <a:ext cx="1689017" cy="1126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AF7E9-6377-43F3-9D31-A26F3E133FEB}">
      <dsp:nvSpPr>
        <dsp:cNvPr id="0" name=""/>
        <dsp:cNvSpPr/>
      </dsp:nvSpPr>
      <dsp:spPr>
        <a:xfrm>
          <a:off x="970589" y="15545"/>
          <a:ext cx="888379" cy="444189"/>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Examine the past</a:t>
          </a:r>
        </a:p>
      </dsp:txBody>
      <dsp:txXfrm>
        <a:off x="983599" y="28555"/>
        <a:ext cx="862359" cy="418169"/>
      </dsp:txXfrm>
    </dsp:sp>
    <dsp:sp modelId="{262DEBF7-59C3-4650-8C36-C830B62B38CA}">
      <dsp:nvSpPr>
        <dsp:cNvPr id="0" name=""/>
        <dsp:cNvSpPr/>
      </dsp:nvSpPr>
      <dsp:spPr>
        <a:xfrm>
          <a:off x="1013707" y="459735"/>
          <a:ext cx="91440" cy="333142"/>
        </a:xfrm>
        <a:custGeom>
          <a:avLst/>
          <a:gdLst/>
          <a:ahLst/>
          <a:cxnLst/>
          <a:rect l="0" t="0" r="0" b="0"/>
          <a:pathLst>
            <a:path>
              <a:moveTo>
                <a:pt x="45720" y="0"/>
              </a:moveTo>
              <a:lnTo>
                <a:pt x="45720" y="333142"/>
              </a:lnTo>
              <a:lnTo>
                <a:pt x="134557" y="33314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1E270-C5FD-4230-88CC-C33DE031F66F}">
      <dsp:nvSpPr>
        <dsp:cNvPr id="0" name=""/>
        <dsp:cNvSpPr/>
      </dsp:nvSpPr>
      <dsp:spPr>
        <a:xfrm>
          <a:off x="1148265" y="570782"/>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Annual Revenue &amp; Sources</a:t>
          </a:r>
        </a:p>
      </dsp:txBody>
      <dsp:txXfrm>
        <a:off x="1161275" y="583792"/>
        <a:ext cx="684683" cy="418169"/>
      </dsp:txXfrm>
    </dsp:sp>
    <dsp:sp modelId="{324A69C1-A7BA-499B-8F63-9E55C07793A3}">
      <dsp:nvSpPr>
        <dsp:cNvPr id="0" name=""/>
        <dsp:cNvSpPr/>
      </dsp:nvSpPr>
      <dsp:spPr>
        <a:xfrm>
          <a:off x="1013707" y="459735"/>
          <a:ext cx="91440" cy="888379"/>
        </a:xfrm>
        <a:custGeom>
          <a:avLst/>
          <a:gdLst/>
          <a:ahLst/>
          <a:cxnLst/>
          <a:rect l="0" t="0" r="0" b="0"/>
          <a:pathLst>
            <a:path>
              <a:moveTo>
                <a:pt x="45720" y="0"/>
              </a:moveTo>
              <a:lnTo>
                <a:pt x="45720" y="888379"/>
              </a:lnTo>
              <a:lnTo>
                <a:pt x="134557" y="888379"/>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C5B535-E0D9-4BFF-A7E7-BBE22E830F63}">
      <dsp:nvSpPr>
        <dsp:cNvPr id="0" name=""/>
        <dsp:cNvSpPr/>
      </dsp:nvSpPr>
      <dsp:spPr>
        <a:xfrm>
          <a:off x="1148265" y="1126019"/>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Successes</a:t>
          </a:r>
        </a:p>
      </dsp:txBody>
      <dsp:txXfrm>
        <a:off x="1161275" y="1139029"/>
        <a:ext cx="684683" cy="418169"/>
      </dsp:txXfrm>
    </dsp:sp>
    <dsp:sp modelId="{47554C8C-A065-4056-9072-9E3F793317EE}">
      <dsp:nvSpPr>
        <dsp:cNvPr id="0" name=""/>
        <dsp:cNvSpPr/>
      </dsp:nvSpPr>
      <dsp:spPr>
        <a:xfrm>
          <a:off x="1013707" y="459735"/>
          <a:ext cx="91440" cy="1443616"/>
        </a:xfrm>
        <a:custGeom>
          <a:avLst/>
          <a:gdLst/>
          <a:ahLst/>
          <a:cxnLst/>
          <a:rect l="0" t="0" r="0" b="0"/>
          <a:pathLst>
            <a:path>
              <a:moveTo>
                <a:pt x="45720" y="0"/>
              </a:moveTo>
              <a:lnTo>
                <a:pt x="45720" y="1443616"/>
              </a:lnTo>
              <a:lnTo>
                <a:pt x="134557" y="1443616"/>
              </a:lnTo>
            </a:path>
          </a:pathLst>
        </a:custGeom>
        <a:noFill/>
        <a:ln w="12700" cap="flat" cmpd="sng" algn="ctr">
          <a:solidFill>
            <a:srgbClr val="5736C5"/>
          </a:solidFill>
          <a:prstDash val="solid"/>
          <a:miter lim="800000"/>
        </a:ln>
        <a:effectLst/>
      </dsp:spPr>
      <dsp:style>
        <a:lnRef idx="2">
          <a:scrgbClr r="0" g="0" b="0"/>
        </a:lnRef>
        <a:fillRef idx="0">
          <a:scrgbClr r="0" g="0" b="0"/>
        </a:fillRef>
        <a:effectRef idx="0">
          <a:scrgbClr r="0" g="0" b="0"/>
        </a:effectRef>
        <a:fontRef idx="minor"/>
      </dsp:style>
    </dsp:sp>
    <dsp:sp modelId="{63197F62-7F37-4AF1-B5B7-8DA84382DB22}">
      <dsp:nvSpPr>
        <dsp:cNvPr id="0" name=""/>
        <dsp:cNvSpPr/>
      </dsp:nvSpPr>
      <dsp:spPr>
        <a:xfrm>
          <a:off x="1148265" y="1681256"/>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Challenges</a:t>
          </a:r>
        </a:p>
      </dsp:txBody>
      <dsp:txXfrm>
        <a:off x="1161275" y="1694266"/>
        <a:ext cx="684683" cy="418169"/>
      </dsp:txXfrm>
    </dsp:sp>
    <dsp:sp modelId="{EA48BCFB-518D-4845-AE7B-0E7449605E80}">
      <dsp:nvSpPr>
        <dsp:cNvPr id="0" name=""/>
        <dsp:cNvSpPr/>
      </dsp:nvSpPr>
      <dsp:spPr>
        <a:xfrm>
          <a:off x="2509769" y="212"/>
          <a:ext cx="888379" cy="444189"/>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Goals</a:t>
          </a:r>
        </a:p>
      </dsp:txBody>
      <dsp:txXfrm>
        <a:off x="2522779" y="13222"/>
        <a:ext cx="862359" cy="418169"/>
      </dsp:txXfrm>
    </dsp:sp>
    <dsp:sp modelId="{5623D7F4-1A97-4ACA-B92B-9F628AA5A91C}">
      <dsp:nvSpPr>
        <dsp:cNvPr id="0" name=""/>
        <dsp:cNvSpPr/>
      </dsp:nvSpPr>
      <dsp:spPr>
        <a:xfrm>
          <a:off x="2552887" y="444401"/>
          <a:ext cx="91440" cy="333142"/>
        </a:xfrm>
        <a:custGeom>
          <a:avLst/>
          <a:gdLst/>
          <a:ahLst/>
          <a:cxnLst/>
          <a:rect l="0" t="0" r="0" b="0"/>
          <a:pathLst>
            <a:path>
              <a:moveTo>
                <a:pt x="45720" y="0"/>
              </a:moveTo>
              <a:lnTo>
                <a:pt x="45720" y="333142"/>
              </a:lnTo>
              <a:lnTo>
                <a:pt x="134556" y="33314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97D29-5593-4F94-92D5-2A8503549EED}">
      <dsp:nvSpPr>
        <dsp:cNvPr id="0" name=""/>
        <dsp:cNvSpPr/>
      </dsp:nvSpPr>
      <dsp:spPr>
        <a:xfrm>
          <a:off x="2687443" y="555449"/>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New donors</a:t>
          </a:r>
        </a:p>
      </dsp:txBody>
      <dsp:txXfrm>
        <a:off x="2700453" y="568459"/>
        <a:ext cx="684683" cy="418169"/>
      </dsp:txXfrm>
    </dsp:sp>
    <dsp:sp modelId="{6ACE8F12-C3B8-4993-8FC4-4C7BAABCF20B}">
      <dsp:nvSpPr>
        <dsp:cNvPr id="0" name=""/>
        <dsp:cNvSpPr/>
      </dsp:nvSpPr>
      <dsp:spPr>
        <a:xfrm>
          <a:off x="2552887" y="444401"/>
          <a:ext cx="91440" cy="888379"/>
        </a:xfrm>
        <a:custGeom>
          <a:avLst/>
          <a:gdLst/>
          <a:ahLst/>
          <a:cxnLst/>
          <a:rect l="0" t="0" r="0" b="0"/>
          <a:pathLst>
            <a:path>
              <a:moveTo>
                <a:pt x="45720" y="0"/>
              </a:moveTo>
              <a:lnTo>
                <a:pt x="45720" y="888379"/>
              </a:lnTo>
              <a:lnTo>
                <a:pt x="134556" y="888379"/>
              </a:lnTo>
            </a:path>
          </a:pathLst>
        </a:custGeom>
        <a:noFill/>
        <a:ln w="12700" cap="flat" cmpd="sng" algn="ctr">
          <a:solidFill>
            <a:srgbClr val="5736C5"/>
          </a:solidFill>
          <a:prstDash val="solid"/>
          <a:miter lim="800000"/>
        </a:ln>
        <a:effectLst/>
      </dsp:spPr>
      <dsp:style>
        <a:lnRef idx="2">
          <a:scrgbClr r="0" g="0" b="0"/>
        </a:lnRef>
        <a:fillRef idx="0">
          <a:scrgbClr r="0" g="0" b="0"/>
        </a:fillRef>
        <a:effectRef idx="0">
          <a:scrgbClr r="0" g="0" b="0"/>
        </a:effectRef>
        <a:fontRef idx="minor"/>
      </dsp:style>
    </dsp:sp>
    <dsp:sp modelId="{B90985A7-2F15-438E-9224-D89528BB4B59}">
      <dsp:nvSpPr>
        <dsp:cNvPr id="0" name=""/>
        <dsp:cNvSpPr/>
      </dsp:nvSpPr>
      <dsp:spPr>
        <a:xfrm>
          <a:off x="2687443" y="1110686"/>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Recurring donors</a:t>
          </a:r>
        </a:p>
      </dsp:txBody>
      <dsp:txXfrm>
        <a:off x="2700453" y="1123696"/>
        <a:ext cx="684683" cy="418169"/>
      </dsp:txXfrm>
    </dsp:sp>
    <dsp:sp modelId="{6E3CB8B5-5B6E-4221-9109-8DD37D82E675}">
      <dsp:nvSpPr>
        <dsp:cNvPr id="0" name=""/>
        <dsp:cNvSpPr/>
      </dsp:nvSpPr>
      <dsp:spPr>
        <a:xfrm>
          <a:off x="4079206" y="305"/>
          <a:ext cx="888379" cy="444189"/>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Resources</a:t>
          </a:r>
        </a:p>
      </dsp:txBody>
      <dsp:txXfrm>
        <a:off x="4092216" y="13315"/>
        <a:ext cx="862359" cy="418169"/>
      </dsp:txXfrm>
    </dsp:sp>
    <dsp:sp modelId="{5BF6E06A-86CC-48A4-8F4D-29A7C7E76F1D}">
      <dsp:nvSpPr>
        <dsp:cNvPr id="0" name=""/>
        <dsp:cNvSpPr/>
      </dsp:nvSpPr>
      <dsp:spPr>
        <a:xfrm>
          <a:off x="4122324" y="444495"/>
          <a:ext cx="91440" cy="333142"/>
        </a:xfrm>
        <a:custGeom>
          <a:avLst/>
          <a:gdLst/>
          <a:ahLst/>
          <a:cxnLst/>
          <a:rect l="0" t="0" r="0" b="0"/>
          <a:pathLst>
            <a:path>
              <a:moveTo>
                <a:pt x="45720" y="0"/>
              </a:moveTo>
              <a:lnTo>
                <a:pt x="45720" y="333142"/>
              </a:lnTo>
              <a:lnTo>
                <a:pt x="134557" y="33314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56D64-FD4E-47F7-8372-A696D9231021}">
      <dsp:nvSpPr>
        <dsp:cNvPr id="0" name=""/>
        <dsp:cNvSpPr/>
      </dsp:nvSpPr>
      <dsp:spPr>
        <a:xfrm>
          <a:off x="4256882" y="555542"/>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Existing</a:t>
          </a:r>
        </a:p>
      </dsp:txBody>
      <dsp:txXfrm>
        <a:off x="4269892" y="568552"/>
        <a:ext cx="684683" cy="418169"/>
      </dsp:txXfrm>
    </dsp:sp>
    <dsp:sp modelId="{EAC1D16B-17C7-46E5-BD63-0079216C2FFF}">
      <dsp:nvSpPr>
        <dsp:cNvPr id="0" name=""/>
        <dsp:cNvSpPr/>
      </dsp:nvSpPr>
      <dsp:spPr>
        <a:xfrm>
          <a:off x="4122324" y="444495"/>
          <a:ext cx="91440" cy="888379"/>
        </a:xfrm>
        <a:custGeom>
          <a:avLst/>
          <a:gdLst/>
          <a:ahLst/>
          <a:cxnLst/>
          <a:rect l="0" t="0" r="0" b="0"/>
          <a:pathLst>
            <a:path>
              <a:moveTo>
                <a:pt x="45720" y="0"/>
              </a:moveTo>
              <a:lnTo>
                <a:pt x="45720" y="888379"/>
              </a:lnTo>
              <a:lnTo>
                <a:pt x="134557" y="888379"/>
              </a:lnTo>
            </a:path>
          </a:pathLst>
        </a:custGeom>
        <a:noFill/>
        <a:ln w="12700" cap="flat" cmpd="sng" algn="ctr">
          <a:solidFill>
            <a:srgbClr val="5736C5"/>
          </a:solidFill>
          <a:prstDash val="solid"/>
          <a:miter lim="800000"/>
        </a:ln>
        <a:effectLst/>
      </dsp:spPr>
      <dsp:style>
        <a:lnRef idx="2">
          <a:scrgbClr r="0" g="0" b="0"/>
        </a:lnRef>
        <a:fillRef idx="0">
          <a:scrgbClr r="0" g="0" b="0"/>
        </a:fillRef>
        <a:effectRef idx="0">
          <a:scrgbClr r="0" g="0" b="0"/>
        </a:effectRef>
        <a:fontRef idx="minor"/>
      </dsp:style>
    </dsp:sp>
    <dsp:sp modelId="{81926024-7759-4B1C-8F79-7964283197B0}">
      <dsp:nvSpPr>
        <dsp:cNvPr id="0" name=""/>
        <dsp:cNvSpPr/>
      </dsp:nvSpPr>
      <dsp:spPr>
        <a:xfrm>
          <a:off x="4256882" y="1110779"/>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Gaps</a:t>
          </a:r>
        </a:p>
      </dsp:txBody>
      <dsp:txXfrm>
        <a:off x="4269892" y="1123789"/>
        <a:ext cx="684683" cy="418169"/>
      </dsp:txXfrm>
    </dsp:sp>
    <dsp:sp modelId="{5952ED72-AFD7-4A87-B9F1-F3B89D856E74}">
      <dsp:nvSpPr>
        <dsp:cNvPr id="0" name=""/>
        <dsp:cNvSpPr/>
      </dsp:nvSpPr>
      <dsp:spPr>
        <a:xfrm>
          <a:off x="5764649" y="398"/>
          <a:ext cx="888379" cy="444189"/>
        </a:xfrm>
        <a:prstGeom prst="roundRect">
          <a:avLst>
            <a:gd name="adj" fmla="val 10000"/>
          </a:avLst>
        </a:prstGeom>
        <a:solidFill>
          <a:srgbClr val="5736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Other Questions</a:t>
          </a:r>
        </a:p>
      </dsp:txBody>
      <dsp:txXfrm>
        <a:off x="5777659" y="13408"/>
        <a:ext cx="862359" cy="418169"/>
      </dsp:txXfrm>
    </dsp:sp>
    <dsp:sp modelId="{D0D13851-34CF-43BE-8AB8-B5178969E3C4}">
      <dsp:nvSpPr>
        <dsp:cNvPr id="0" name=""/>
        <dsp:cNvSpPr/>
      </dsp:nvSpPr>
      <dsp:spPr>
        <a:xfrm>
          <a:off x="5807767" y="444588"/>
          <a:ext cx="91440" cy="333142"/>
        </a:xfrm>
        <a:custGeom>
          <a:avLst/>
          <a:gdLst/>
          <a:ahLst/>
          <a:cxnLst/>
          <a:rect l="0" t="0" r="0" b="0"/>
          <a:pathLst>
            <a:path>
              <a:moveTo>
                <a:pt x="45720" y="0"/>
              </a:moveTo>
              <a:lnTo>
                <a:pt x="45720" y="333142"/>
              </a:lnTo>
              <a:lnTo>
                <a:pt x="134556" y="333142"/>
              </a:lnTo>
            </a:path>
          </a:pathLst>
        </a:custGeom>
        <a:noFill/>
        <a:ln w="12700" cap="flat" cmpd="sng" algn="ctr">
          <a:solidFill>
            <a:srgbClr val="5736C5"/>
          </a:solidFill>
          <a:prstDash val="solid"/>
          <a:miter lim="800000"/>
        </a:ln>
        <a:effectLst/>
      </dsp:spPr>
      <dsp:style>
        <a:lnRef idx="2">
          <a:scrgbClr r="0" g="0" b="0"/>
        </a:lnRef>
        <a:fillRef idx="0">
          <a:scrgbClr r="0" g="0" b="0"/>
        </a:fillRef>
        <a:effectRef idx="0">
          <a:scrgbClr r="0" g="0" b="0"/>
        </a:effectRef>
        <a:fontRef idx="minor"/>
      </dsp:style>
    </dsp:sp>
    <dsp:sp modelId="{DAE24036-C943-4C9F-99F1-B41291930F2B}">
      <dsp:nvSpPr>
        <dsp:cNvPr id="0" name=""/>
        <dsp:cNvSpPr/>
      </dsp:nvSpPr>
      <dsp:spPr>
        <a:xfrm>
          <a:off x="5942323" y="555635"/>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Board involvement</a:t>
          </a:r>
        </a:p>
      </dsp:txBody>
      <dsp:txXfrm>
        <a:off x="5955333" y="568645"/>
        <a:ext cx="684683" cy="418169"/>
      </dsp:txXfrm>
    </dsp:sp>
    <dsp:sp modelId="{80CF95C9-876B-4E46-8A3F-5BF23D13C081}">
      <dsp:nvSpPr>
        <dsp:cNvPr id="0" name=""/>
        <dsp:cNvSpPr/>
      </dsp:nvSpPr>
      <dsp:spPr>
        <a:xfrm>
          <a:off x="5807767" y="444588"/>
          <a:ext cx="91440" cy="888379"/>
        </a:xfrm>
        <a:custGeom>
          <a:avLst/>
          <a:gdLst/>
          <a:ahLst/>
          <a:cxnLst/>
          <a:rect l="0" t="0" r="0" b="0"/>
          <a:pathLst>
            <a:path>
              <a:moveTo>
                <a:pt x="45720" y="0"/>
              </a:moveTo>
              <a:lnTo>
                <a:pt x="45720" y="888379"/>
              </a:lnTo>
              <a:lnTo>
                <a:pt x="134556" y="888379"/>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CB5974-3006-4FF8-A41D-8034612F5BA0}">
      <dsp:nvSpPr>
        <dsp:cNvPr id="0" name=""/>
        <dsp:cNvSpPr/>
      </dsp:nvSpPr>
      <dsp:spPr>
        <a:xfrm>
          <a:off x="5942323" y="1110872"/>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Review Mission, Vision, Values</a:t>
          </a:r>
        </a:p>
      </dsp:txBody>
      <dsp:txXfrm>
        <a:off x="5955333" y="1123882"/>
        <a:ext cx="684683" cy="418169"/>
      </dsp:txXfrm>
    </dsp:sp>
    <dsp:sp modelId="{A5049C5F-E70A-46D6-9443-E7941D923AEA}">
      <dsp:nvSpPr>
        <dsp:cNvPr id="0" name=""/>
        <dsp:cNvSpPr/>
      </dsp:nvSpPr>
      <dsp:spPr>
        <a:xfrm>
          <a:off x="5807767" y="444588"/>
          <a:ext cx="91440" cy="1443616"/>
        </a:xfrm>
        <a:custGeom>
          <a:avLst/>
          <a:gdLst/>
          <a:ahLst/>
          <a:cxnLst/>
          <a:rect l="0" t="0" r="0" b="0"/>
          <a:pathLst>
            <a:path>
              <a:moveTo>
                <a:pt x="45720" y="0"/>
              </a:moveTo>
              <a:lnTo>
                <a:pt x="45720" y="1443616"/>
              </a:lnTo>
              <a:lnTo>
                <a:pt x="134556" y="144361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45F43C-BC61-4B8A-8266-F197847D6F9B}">
      <dsp:nvSpPr>
        <dsp:cNvPr id="0" name=""/>
        <dsp:cNvSpPr/>
      </dsp:nvSpPr>
      <dsp:spPr>
        <a:xfrm>
          <a:off x="5942323" y="1666110"/>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Donor acceptance policies</a:t>
          </a:r>
        </a:p>
      </dsp:txBody>
      <dsp:txXfrm>
        <a:off x="5955333" y="1679120"/>
        <a:ext cx="684683" cy="418169"/>
      </dsp:txXfrm>
    </dsp:sp>
    <dsp:sp modelId="{D583ED06-BA8B-4716-ADFC-C45E334AEFF2}">
      <dsp:nvSpPr>
        <dsp:cNvPr id="0" name=""/>
        <dsp:cNvSpPr/>
      </dsp:nvSpPr>
      <dsp:spPr>
        <a:xfrm>
          <a:off x="5807767" y="444588"/>
          <a:ext cx="91440" cy="1998853"/>
        </a:xfrm>
        <a:custGeom>
          <a:avLst/>
          <a:gdLst/>
          <a:ahLst/>
          <a:cxnLst/>
          <a:rect l="0" t="0" r="0" b="0"/>
          <a:pathLst>
            <a:path>
              <a:moveTo>
                <a:pt x="45720" y="0"/>
              </a:moveTo>
              <a:lnTo>
                <a:pt x="45720" y="1998853"/>
              </a:lnTo>
              <a:lnTo>
                <a:pt x="134556" y="1998853"/>
              </a:lnTo>
            </a:path>
          </a:pathLst>
        </a:custGeom>
        <a:noFill/>
        <a:ln w="12700" cap="flat" cmpd="sng" algn="ctr">
          <a:solidFill>
            <a:srgbClr val="5736C5"/>
          </a:solidFill>
          <a:prstDash val="solid"/>
          <a:miter lim="800000"/>
        </a:ln>
        <a:effectLst/>
      </dsp:spPr>
      <dsp:style>
        <a:lnRef idx="2">
          <a:scrgbClr r="0" g="0" b="0"/>
        </a:lnRef>
        <a:fillRef idx="0">
          <a:scrgbClr r="0" g="0" b="0"/>
        </a:fillRef>
        <a:effectRef idx="0">
          <a:scrgbClr r="0" g="0" b="0"/>
        </a:effectRef>
        <a:fontRef idx="minor"/>
      </dsp:style>
    </dsp:sp>
    <dsp:sp modelId="{D37564E1-4C5B-40D5-BE66-F7383F46903E}">
      <dsp:nvSpPr>
        <dsp:cNvPr id="0" name=""/>
        <dsp:cNvSpPr/>
      </dsp:nvSpPr>
      <dsp:spPr>
        <a:xfrm>
          <a:off x="5942323" y="2221347"/>
          <a:ext cx="710703" cy="444189"/>
        </a:xfrm>
        <a:prstGeom prst="roundRect">
          <a:avLst>
            <a:gd name="adj" fmla="val 10000"/>
          </a:avLst>
        </a:prstGeom>
        <a:solidFill>
          <a:schemeClr val="lt1">
            <a:alpha val="90000"/>
            <a:hueOff val="0"/>
            <a:satOff val="0"/>
            <a:lumOff val="0"/>
            <a:alphaOff val="0"/>
          </a:schemeClr>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Etc.!</a:t>
          </a:r>
        </a:p>
      </dsp:txBody>
      <dsp:txXfrm>
        <a:off x="5955333" y="2234357"/>
        <a:ext cx="684683" cy="4181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A0D4-3ADF-4773-B67D-9DA4EB1CC1C8}">
      <dsp:nvSpPr>
        <dsp:cNvPr id="0" name=""/>
        <dsp:cNvSpPr/>
      </dsp:nvSpPr>
      <dsp:spPr>
        <a:xfrm>
          <a:off x="1065" y="680894"/>
          <a:ext cx="2223073" cy="1111536"/>
        </a:xfrm>
        <a:prstGeom prst="roundRect">
          <a:avLst>
            <a:gd name="adj" fmla="val 10000"/>
          </a:avLst>
        </a:prstGeom>
        <a:solidFill>
          <a:schemeClr val="bg1">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What is a Marketing Plan and why is it important?</a:t>
          </a:r>
          <a:endParaRPr lang="en-US" sz="2000" kern="1200" dirty="0">
            <a:solidFill>
              <a:schemeClr val="tx1"/>
            </a:solidFill>
          </a:endParaRPr>
        </a:p>
      </dsp:txBody>
      <dsp:txXfrm>
        <a:off x="33621" y="713450"/>
        <a:ext cx="2157961" cy="1046424"/>
      </dsp:txXfrm>
    </dsp:sp>
    <dsp:sp modelId="{F78AFEC7-B585-4AE6-B8DC-BD8189D2F3A0}">
      <dsp:nvSpPr>
        <dsp:cNvPr id="0" name=""/>
        <dsp:cNvSpPr/>
      </dsp:nvSpPr>
      <dsp:spPr>
        <a:xfrm>
          <a:off x="2779907" y="680894"/>
          <a:ext cx="2223073" cy="1111536"/>
        </a:xfrm>
        <a:prstGeom prst="roundRect">
          <a:avLst>
            <a:gd name="adj" fmla="val 10000"/>
          </a:avLst>
        </a:prstGeom>
        <a:solidFill>
          <a:schemeClr val="bg1">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What are the activities associated with a Marketing Plan?</a:t>
          </a:r>
          <a:endParaRPr lang="en-US" sz="2000" kern="1200" dirty="0">
            <a:solidFill>
              <a:schemeClr val="tx1"/>
            </a:solidFill>
          </a:endParaRPr>
        </a:p>
      </dsp:txBody>
      <dsp:txXfrm>
        <a:off x="2812463" y="713450"/>
        <a:ext cx="2157961" cy="1046424"/>
      </dsp:txXfrm>
    </dsp:sp>
    <dsp:sp modelId="{9024B82F-D92D-459A-9D7D-92EA0F33471A}">
      <dsp:nvSpPr>
        <dsp:cNvPr id="0" name=""/>
        <dsp:cNvSpPr/>
      </dsp:nvSpPr>
      <dsp:spPr>
        <a:xfrm>
          <a:off x="5558749" y="680894"/>
          <a:ext cx="2498334" cy="1111536"/>
        </a:xfrm>
        <a:prstGeom prst="roundRect">
          <a:avLst>
            <a:gd name="adj" fmla="val 10000"/>
          </a:avLst>
        </a:prstGeom>
        <a:solidFill>
          <a:schemeClr val="bg1">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What are the essential elements of an effective Marketing Plan?</a:t>
          </a:r>
          <a:endParaRPr lang="en-US" sz="2000" kern="1200" dirty="0">
            <a:solidFill>
              <a:schemeClr val="tx1"/>
            </a:solidFill>
          </a:endParaRPr>
        </a:p>
      </dsp:txBody>
      <dsp:txXfrm>
        <a:off x="5591305" y="713450"/>
        <a:ext cx="2433222" cy="1046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3/17/2023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dirty="0"/>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Essential plans every organization should have to support long-term sustainability: </a:t>
            </a:r>
            <a:r>
              <a:rPr lang="en-US" sz="1200" dirty="0"/>
              <a:t>Strategic – Development – Marketing and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Jack – I updated the copy on the slide. The original copy is below. Let me know your thoughts.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Original:</a:t>
            </a:r>
          </a:p>
          <a:p>
            <a:pPr marL="457200" indent="-457200">
              <a:lnSpc>
                <a:spcPct val="100000"/>
              </a:lnSpc>
              <a:spcBef>
                <a:spcPts val="0"/>
              </a:spcBef>
              <a:spcAft>
                <a:spcPts val="2000"/>
              </a:spcAft>
              <a:buAutoNum type="arabicPeriod"/>
            </a:pPr>
            <a:r>
              <a:rPr lang="en-US" sz="1200" dirty="0">
                <a:solidFill>
                  <a:schemeClr val="tx2"/>
                </a:solidFill>
              </a:rPr>
              <a:t>Why Plan?</a:t>
            </a:r>
          </a:p>
          <a:p>
            <a:pPr marL="457200" indent="-457200">
              <a:lnSpc>
                <a:spcPct val="100000"/>
              </a:lnSpc>
              <a:spcBef>
                <a:spcPts val="0"/>
              </a:spcBef>
              <a:spcAft>
                <a:spcPts val="2000"/>
              </a:spcAft>
              <a:buFont typeface="+mj-lt"/>
              <a:buAutoNum type="arabicPeriod"/>
            </a:pPr>
            <a:r>
              <a:rPr lang="en-US" sz="1200" dirty="0">
                <a:solidFill>
                  <a:schemeClr val="tx2"/>
                </a:solidFill>
              </a:rPr>
              <a:t>What Planning accomplishes (enables).</a:t>
            </a:r>
          </a:p>
          <a:p>
            <a:pPr marL="457200" indent="-457200">
              <a:lnSpc>
                <a:spcPct val="100000"/>
              </a:lnSpc>
              <a:spcBef>
                <a:spcPts val="0"/>
              </a:spcBef>
              <a:spcAft>
                <a:spcPts val="2000"/>
              </a:spcAft>
              <a:buFont typeface="+mj-lt"/>
              <a:buAutoNum type="arabicPeriod"/>
            </a:pPr>
            <a:r>
              <a:rPr lang="en-US" sz="1200" dirty="0">
                <a:solidFill>
                  <a:schemeClr val="tx2"/>
                </a:solidFill>
              </a:rPr>
              <a:t>Factors that help you make meaningful plans [SMART Goals]</a:t>
            </a:r>
          </a:p>
          <a:p>
            <a:pPr marL="457200" indent="-457200">
              <a:lnSpc>
                <a:spcPct val="100000"/>
              </a:lnSpc>
              <a:spcBef>
                <a:spcPts val="0"/>
              </a:spcBef>
              <a:spcAft>
                <a:spcPts val="2000"/>
              </a:spcAft>
              <a:buFont typeface="+mj-lt"/>
              <a:buAutoNum type="arabicPeriod"/>
            </a:pPr>
            <a:r>
              <a:rPr lang="en-US" sz="1200" dirty="0">
                <a:solidFill>
                  <a:schemeClr val="tx2"/>
                </a:solidFill>
              </a:rPr>
              <a:t>Creating your development plan- we will review the essential elements to prepare you to develop or update your organization’s plan</a:t>
            </a:r>
          </a:p>
          <a:p>
            <a:pPr marL="457200" indent="-457200">
              <a:lnSpc>
                <a:spcPct val="100000"/>
              </a:lnSpc>
              <a:spcBef>
                <a:spcPts val="0"/>
              </a:spcBef>
              <a:spcAft>
                <a:spcPts val="2000"/>
              </a:spcAft>
              <a:buFont typeface="+mj-lt"/>
              <a:buAutoNum type="arabicPeriod"/>
            </a:pPr>
            <a:r>
              <a:rPr lang="en-US" sz="1200" dirty="0">
                <a:solidFill>
                  <a:schemeClr val="tx2"/>
                </a:solidFill>
              </a:rPr>
              <a:t>Development Plan example – There is no need to reinvent, philanthropy is applied science and we will share samples that will enable you to adapt some of the elements to meet your organization’s goals.</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4</a:t>
            </a:fld>
            <a:endParaRPr lang="en-US" dirty="0"/>
          </a:p>
        </p:txBody>
      </p:sp>
    </p:spTree>
    <p:extLst>
      <p:ext uri="{BB962C8B-B14F-4D97-AF65-F5344CB8AC3E}">
        <p14:creationId xmlns:p14="http://schemas.microsoft.com/office/powerpoint/2010/main" val="391035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Talking Points:</a:t>
            </a:r>
          </a:p>
          <a:p>
            <a:r>
              <a:rPr lang="en-US" sz="1200" dirty="0"/>
              <a:t>Questions to Ask before you write your development plan:</a:t>
            </a:r>
            <a:endParaRPr lang="en-US" dirty="0">
              <a:cs typeface="Calibri" panose="020F0502020204030204"/>
            </a:endParaRPr>
          </a:p>
          <a:p>
            <a:r>
              <a:rPr lang="en-US" sz="1200" dirty="0"/>
              <a:t>What do you need the money for? And remember it’s not just about money: marketing and communications, board fundraising, monitoring and evaluating your fund development program.</a:t>
            </a:r>
          </a:p>
          <a:p>
            <a:r>
              <a:rPr lang="en-US" sz="1200" dirty="0"/>
              <a:t>What happened in the past, what was most successful? And what were your challenges?</a:t>
            </a:r>
          </a:p>
          <a:p>
            <a:endParaRPr lang="en-US" sz="1200" dirty="0"/>
          </a:p>
          <a:p>
            <a:r>
              <a:rPr lang="en-US" sz="1200" dirty="0"/>
              <a:t>What are your goals:</a:t>
            </a:r>
          </a:p>
          <a:p>
            <a:pPr marL="171450" indent="-171450">
              <a:buFont typeface="Arial" panose="020B0604020202020204" pitchFamily="34" charset="0"/>
              <a:buChar char="•"/>
            </a:pPr>
            <a:r>
              <a:rPr lang="en-US" sz="1200" dirty="0"/>
              <a:t>Financial Goals, what are your revenue streams and asses prior year performance</a:t>
            </a:r>
          </a:p>
          <a:p>
            <a:pPr marL="171450" indent="-171450">
              <a:buFont typeface="Arial" panose="020B0604020202020204" pitchFamily="34" charset="0"/>
              <a:buChar char="•"/>
            </a:pPr>
            <a:r>
              <a:rPr lang="en-US" sz="1200" dirty="0"/>
              <a:t>New donors, what resources are available for new donor acquisition </a:t>
            </a:r>
          </a:p>
          <a:p>
            <a:pPr marL="171450" indent="-171450">
              <a:buFont typeface="Arial" panose="020B0604020202020204" pitchFamily="34" charset="0"/>
              <a:buChar char="•"/>
            </a:pPr>
            <a:r>
              <a:rPr lang="en-US" sz="1200" dirty="0"/>
              <a:t>Renewing donors; how will you renew an upgrade existing supporters</a:t>
            </a:r>
          </a:p>
          <a:p>
            <a:pPr marL="171450" indent="-171450">
              <a:buFont typeface="Arial" panose="020B0604020202020204" pitchFamily="34" charset="0"/>
              <a:buChar char="•"/>
            </a:pPr>
            <a:r>
              <a:rPr lang="en-US" sz="1200" dirty="0"/>
              <a:t>What resources do you have?</a:t>
            </a:r>
          </a:p>
          <a:p>
            <a:pPr marL="171450" indent="-171450">
              <a:buFont typeface="Arial" panose="020B0604020202020204" pitchFamily="34" charset="0"/>
              <a:buChar char="•"/>
            </a:pPr>
            <a:r>
              <a:rPr lang="en-US" sz="1200" dirty="0"/>
              <a:t>What resources do you need?</a:t>
            </a:r>
          </a:p>
          <a:p>
            <a:pPr marL="171450" indent="-171450">
              <a:buFont typeface="Arial" panose="020B0604020202020204" pitchFamily="34" charset="0"/>
              <a:buChar char="•"/>
            </a:pPr>
            <a:r>
              <a:rPr lang="en-US" sz="1200" dirty="0"/>
              <a:t>How will you acquire donors?</a:t>
            </a:r>
          </a:p>
          <a:p>
            <a:pPr marL="171450" indent="-171450">
              <a:buFont typeface="Arial" panose="020B0604020202020204" pitchFamily="34" charset="0"/>
              <a:buChar char="•"/>
            </a:pPr>
            <a:r>
              <a:rPr lang="en-US" sz="1200" dirty="0"/>
              <a:t>Will board members assist with fundraising?</a:t>
            </a:r>
          </a:p>
          <a:p>
            <a:r>
              <a:rPr lang="en-US" sz="1200" dirty="0"/>
              <a:t>Other:</a:t>
            </a:r>
          </a:p>
          <a:p>
            <a:pPr marL="171450" indent="-171450">
              <a:buFont typeface="Arial" panose="020B0604020202020204" pitchFamily="34" charset="0"/>
              <a:buChar char="•"/>
            </a:pPr>
            <a:r>
              <a:rPr lang="en-US" sz="1200" dirty="0"/>
              <a:t>Do we need to update our mission, vision, values</a:t>
            </a:r>
          </a:p>
          <a:p>
            <a:pPr marL="171450" indent="-171450">
              <a:buFont typeface="Arial" panose="020B0604020202020204" pitchFamily="34" charset="0"/>
              <a:buChar char="•"/>
            </a:pPr>
            <a:r>
              <a:rPr lang="en-US" sz="1200" dirty="0"/>
              <a:t>Do we have donor acceptance policies?</a:t>
            </a:r>
          </a:p>
          <a:p>
            <a:pPr marL="171450" indent="-171450">
              <a:buFont typeface="Arial" panose="020B0604020202020204" pitchFamily="34" charset="0"/>
              <a:buChar char="•"/>
            </a:pPr>
            <a:endParaRPr lang="en-US" sz="1200" dirty="0"/>
          </a:p>
          <a:p>
            <a:pPr>
              <a:defRPr/>
            </a:pPr>
            <a:r>
              <a:rPr lang="en-US" b="0" dirty="0"/>
              <a:t>For Goals introduce Cause Selling – aside from your monetary goals you development plan must include strategic goals this is where cause selling comes in:</a:t>
            </a:r>
          </a:p>
          <a:p>
            <a:pPr>
              <a:defRPr/>
            </a:pPr>
            <a:r>
              <a:rPr lang="en-US" b="1" dirty="0"/>
              <a:t>Prospecting: </a:t>
            </a:r>
            <a:r>
              <a:rPr lang="en-US" b="0" dirty="0"/>
              <a:t>Methods of prospecting</a:t>
            </a:r>
          </a:p>
          <a:p>
            <a:pPr>
              <a:defRPr/>
            </a:pPr>
            <a:r>
              <a:rPr lang="en-US" b="1" dirty="0"/>
              <a:t>Pre-Approach: </a:t>
            </a:r>
            <a:r>
              <a:rPr lang="en-US" b="0" dirty="0"/>
              <a:t>What needs to be done before you meet with a prospect or donor.</a:t>
            </a:r>
          </a:p>
          <a:p>
            <a:pPr>
              <a:defRPr/>
            </a:pPr>
            <a:r>
              <a:rPr lang="en-US" b="1" dirty="0"/>
              <a:t>Approach: </a:t>
            </a:r>
            <a:r>
              <a:rPr lang="en-US" b="0" dirty="0"/>
              <a:t>Make a right first impression</a:t>
            </a:r>
          </a:p>
          <a:p>
            <a:pPr>
              <a:defRPr/>
            </a:pPr>
            <a:r>
              <a:rPr lang="en-US" b="1" dirty="0"/>
              <a:t>Need Discovery: </a:t>
            </a:r>
            <a:r>
              <a:rPr lang="en-US" b="0" dirty="0"/>
              <a:t>Cultivation/ asking the right questions, what questioning techniques will you be using. You can create a subset of your fundraising plan that incorporates many of the techniques articulated here.</a:t>
            </a:r>
          </a:p>
          <a:p>
            <a:pPr>
              <a:defRPr/>
            </a:pPr>
            <a:r>
              <a:rPr lang="en-US" b="0" dirty="0"/>
              <a:t>What is your presentation – with major donors is your presentation style memorized, impromptu, or will you use an outline.</a:t>
            </a:r>
          </a:p>
          <a:p>
            <a:pPr>
              <a:defRPr/>
            </a:pPr>
            <a:r>
              <a:rPr lang="en-US" b="1" dirty="0"/>
              <a:t>Handling Objections</a:t>
            </a:r>
            <a:r>
              <a:rPr lang="en-US" b="0" dirty="0"/>
              <a:t>: how to understand objections, how to handling them, when to respond.</a:t>
            </a:r>
          </a:p>
          <a:p>
            <a:pPr>
              <a:defRPr/>
            </a:pPr>
            <a:r>
              <a:rPr lang="en-US" b="1" dirty="0"/>
              <a:t>The Ask:  </a:t>
            </a:r>
            <a:r>
              <a:rPr lang="en-US" b="0" dirty="0"/>
              <a:t>when by whom, how, etc.</a:t>
            </a:r>
          </a:p>
          <a:p>
            <a:pPr>
              <a:defRPr/>
            </a:pPr>
            <a:r>
              <a:rPr lang="en-US" b="1" dirty="0"/>
              <a:t>Stewardship: </a:t>
            </a:r>
            <a:r>
              <a:rPr lang="en-US" b="0" dirty="0"/>
              <a:t>again another potential plan</a:t>
            </a:r>
          </a:p>
          <a:p>
            <a:pPr>
              <a:defRPr/>
            </a:pPr>
            <a:endParaRPr lang="en-US" dirty="0"/>
          </a:p>
          <a:p>
            <a:pPr marL="0" indent="0">
              <a:buNone/>
            </a:pPr>
            <a:r>
              <a:rPr lang="en-US" sz="1200" dirty="0"/>
              <a:t>The Development Plan</a:t>
            </a:r>
          </a:p>
          <a:p>
            <a:pPr marL="0" indent="0">
              <a:buNone/>
            </a:pPr>
            <a:r>
              <a:rPr lang="en-US" sz="1200" dirty="0"/>
              <a:t>	- Tells you where to focus your attention</a:t>
            </a:r>
          </a:p>
          <a:p>
            <a:pPr marL="0" indent="0">
              <a:buNone/>
            </a:pPr>
            <a:r>
              <a:rPr lang="en-US" sz="1200" dirty="0"/>
              <a:t>	- Helps control workflow</a:t>
            </a:r>
          </a:p>
          <a:p>
            <a:pPr marL="0" indent="0">
              <a:buNone/>
            </a:pPr>
            <a:r>
              <a:rPr lang="en-US" sz="1200" dirty="0"/>
              <a:t>	- Protects you from the “good idea”</a:t>
            </a:r>
          </a:p>
          <a:p>
            <a:pPr marL="0" indent="0">
              <a:buNone/>
            </a:pPr>
            <a:r>
              <a:rPr lang="en-US" sz="1200" dirty="0"/>
              <a:t>	- Moves you from reactive to proactive</a:t>
            </a:r>
          </a:p>
          <a:p>
            <a:pPr marL="0" indent="0">
              <a:buNone/>
            </a:pPr>
            <a:r>
              <a:rPr lang="en-US" sz="1200" dirty="0"/>
              <a:t>	- Builds confidence in your Fundraising Program</a:t>
            </a:r>
          </a:p>
          <a:p>
            <a:pPr marL="0" indent="0">
              <a:buNone/>
            </a:pPr>
            <a:r>
              <a:rPr lang="en-US" sz="1200" dirty="0"/>
              <a:t>	- Enables you to raise more $$</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13</a:t>
            </a:fld>
            <a:endParaRPr lang="en-US" dirty="0"/>
          </a:p>
        </p:txBody>
      </p:sp>
    </p:spTree>
    <p:extLst>
      <p:ext uri="{BB962C8B-B14F-4D97-AF65-F5344CB8AC3E}">
        <p14:creationId xmlns:p14="http://schemas.microsoft.com/office/powerpoint/2010/main" val="121238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Talking Points:</a:t>
            </a:r>
          </a:p>
          <a:p>
            <a:pPr>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Arial"/>
                <a:ea typeface="+mn-ea"/>
                <a:cs typeface="Arial"/>
                <a:sym typeface="Arial"/>
              </a:rPr>
              <a:t>There are three distinct phases: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Arial"/>
                <a:ea typeface="+mn-ea"/>
                <a:cs typeface="Arial"/>
                <a:sym typeface="Arial"/>
              </a:rPr>
              <a:t>Phase 1 – All the work necessary to prospect for qualified potential donors!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Arial"/>
                <a:ea typeface="+mn-ea"/>
                <a:cs typeface="Arial"/>
                <a:sym typeface="Arial"/>
              </a:rPr>
              <a:t>Phase 2 – is the face-to-face time with prospective donors!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Arial"/>
                <a:ea typeface="+mn-ea"/>
                <a:cs typeface="Arial"/>
                <a:sym typeface="Arial"/>
              </a:rPr>
              <a:t>Phase 3 – Includes everything after the gift is given! </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14</a:t>
            </a:fld>
            <a:endParaRPr lang="en-US" dirty="0"/>
          </a:p>
        </p:txBody>
      </p:sp>
    </p:spTree>
    <p:extLst>
      <p:ext uri="{BB962C8B-B14F-4D97-AF65-F5344CB8AC3E}">
        <p14:creationId xmlns:p14="http://schemas.microsoft.com/office/powerpoint/2010/main" val="208484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Talking Points:</a:t>
            </a:r>
          </a:p>
          <a:p>
            <a:r>
              <a:rPr lang="en-US" dirty="0"/>
              <a:t>A Fundraising Action Plan should include:</a:t>
            </a:r>
          </a:p>
          <a:p>
            <a:endParaRPr lang="en-US" dirty="0"/>
          </a:p>
          <a:p>
            <a:pPr marL="228600" indent="-228600">
              <a:buFont typeface="+mj-lt"/>
              <a:buAutoNum type="arabicPeriod"/>
            </a:pPr>
            <a:r>
              <a:rPr lang="en-US" dirty="0"/>
              <a:t>The Written plan includes your narrative and your operational plan.</a:t>
            </a:r>
          </a:p>
          <a:p>
            <a:pPr marL="228600" indent="-228600">
              <a:buFont typeface="+mj-lt"/>
              <a:buAutoNum type="arabicPeriod"/>
            </a:pPr>
            <a:r>
              <a:rPr lang="en-US" dirty="0"/>
              <a:t>Balance the sufficient strategic direction and operational detail.</a:t>
            </a:r>
          </a:p>
          <a:p>
            <a:pPr marL="228600" indent="-228600">
              <a:buFont typeface="+mj-lt"/>
              <a:buAutoNum type="arabicPeriod"/>
            </a:pPr>
            <a:r>
              <a:rPr lang="en-US" dirty="0"/>
              <a:t>This document is used by staff, development committee and the board of directors. </a:t>
            </a:r>
          </a:p>
          <a:p>
            <a:pPr marL="228600" indent="-228600">
              <a:buFont typeface="+mj-lt"/>
              <a:buAutoNum type="arabicPeriod"/>
            </a:pPr>
            <a:r>
              <a:rPr lang="en-US" dirty="0"/>
              <a:t>Use this to monitor progress, report on achievements, and development interventions as necessary.</a:t>
            </a:r>
          </a:p>
          <a:p>
            <a:pPr marL="228600" indent="-228600">
              <a:buFont typeface="+mj-lt"/>
              <a:buAutoNum type="arabicPeriod"/>
            </a:pPr>
            <a:r>
              <a:rPr lang="en-US" dirty="0"/>
              <a:t>Decide content areas of the plan by facilitating a conversation with the development committee and also engage staff and collogues to decide content and scope of the plan.</a:t>
            </a:r>
          </a:p>
          <a:p>
            <a:pPr marL="228600" indent="-228600">
              <a:buFont typeface="+mj-lt"/>
              <a:buAutoNum type="arabicPeriod"/>
            </a:pPr>
            <a:r>
              <a:rPr lang="en-US" dirty="0"/>
              <a:t>Fund development must be both realistic and manageable.</a:t>
            </a:r>
          </a:p>
          <a:p>
            <a:pPr marL="228600" indent="-228600">
              <a:buFont typeface="+mj-lt"/>
              <a:buAutoNum type="arabicPeriod"/>
            </a:pPr>
            <a:r>
              <a:rPr lang="en-US" dirty="0"/>
              <a:t>You have to have a dialogue with key parties throughout the year to build understanding and ownership. These conversations ensure that the draft plan is familiar rather than a surprise.</a:t>
            </a:r>
          </a:p>
          <a:p>
            <a:pPr marL="228600" indent="-228600">
              <a:buFont typeface="+mj-lt"/>
              <a:buAutoNum type="arabicPeriod"/>
            </a:pPr>
            <a:r>
              <a:rPr lang="en-US" dirty="0"/>
              <a:t>fundraising plans should be a direct result of the organizations strategic plan period.</a:t>
            </a:r>
          </a:p>
          <a:p>
            <a:endParaRPr lang="en-US" dirty="0"/>
          </a:p>
          <a:p>
            <a:endParaRPr lang="en-US" dirty="0"/>
          </a:p>
          <a:p>
            <a:r>
              <a:rPr lang="en-US" dirty="0"/>
              <a:t>Staff decides format – typically a narrative section and an outline of action steps/strategies (operational plan) and financial information. Invent what works for you but include key elements like relationship building, solicitation strategies, measures, assignments of accountability, and some form of a calendar or timetable.</a:t>
            </a:r>
          </a:p>
          <a:p>
            <a:endParaRPr lang="en-US" dirty="0"/>
          </a:p>
          <a:p>
            <a:r>
              <a:rPr lang="en-US" dirty="0"/>
              <a:t>Contents of your written development plan</a:t>
            </a:r>
          </a:p>
          <a:p>
            <a:pPr marL="174708" indent="-174708">
              <a:buFont typeface="Arial" panose="020B0604020202020204" pitchFamily="34" charset="0"/>
              <a:buChar char="•"/>
            </a:pPr>
            <a:r>
              <a:rPr lang="en-US" dirty="0"/>
              <a:t>Mission vision values -- A great way to start your written fund development plan is to reiterate your mission vision and values. </a:t>
            </a:r>
          </a:p>
          <a:p>
            <a:pPr marL="174708" indent="-174708">
              <a:buFont typeface="Arial" panose="020B0604020202020204" pitchFamily="34" charset="0"/>
              <a:buChar char="•"/>
            </a:pPr>
            <a:r>
              <a:rPr lang="en-US" dirty="0"/>
              <a:t>Strategic goals -- remember these are not financial goals these goals focus on things like improving your board recruitment increasing your acquisition numbers best practices in fund direct development </a:t>
            </a:r>
          </a:p>
          <a:p>
            <a:pPr marL="174708" indent="-174708">
              <a:buFont typeface="Arial" panose="020B0604020202020204" pitchFamily="34" charset="0"/>
              <a:buChar char="•"/>
            </a:pPr>
            <a:r>
              <a:rPr lang="en-US" dirty="0"/>
              <a:t>Financial Goals -- summarize the charitable revenue goals presented in your budget; include financial goals for each solicitation strategy </a:t>
            </a:r>
          </a:p>
          <a:p>
            <a:pPr marL="174708" indent="-174708">
              <a:buFont typeface="Arial" panose="020B0604020202020204" pitchFamily="34" charset="0"/>
              <a:buChar char="•"/>
            </a:pPr>
            <a:r>
              <a:rPr lang="en-US" dirty="0"/>
              <a:t>Relationship building strategies-- this is a critical component of your fund development plan remember relationship building nurtures donor loyalty, ensuring profitable relationships that last, includes donor centric communications and donor centric cultivation, this section could also include retention and acquisition strategies.</a:t>
            </a:r>
          </a:p>
          <a:p>
            <a:pPr marL="174708" indent="-174708">
              <a:buFont typeface="Arial" panose="020B0604020202020204" pitchFamily="34" charset="0"/>
              <a:buChar char="•"/>
            </a:pPr>
            <a:r>
              <a:rPr lang="en-US" dirty="0"/>
              <a:t>Solicitation strategies--all too often this is the only element included in fund development plans. Usually, each solicitation strategy is targeted to a particular audience. </a:t>
            </a:r>
          </a:p>
          <a:p>
            <a:pPr marL="174708" indent="-174708">
              <a:buFont typeface="Arial" panose="020B0604020202020204" pitchFamily="34" charset="0"/>
              <a:buChar char="•"/>
            </a:pPr>
            <a:r>
              <a:rPr lang="en-US" dirty="0"/>
              <a:t>Retention acquisition and upgrading strategies: Some plans include a separate section to describe these activities.</a:t>
            </a:r>
          </a:p>
          <a:p>
            <a:pPr marL="174708" indent="-174708">
              <a:buFont typeface="Arial" panose="020B0604020202020204" pitchFamily="34" charset="0"/>
              <a:buChar char="•"/>
            </a:pPr>
            <a:r>
              <a:rPr lang="en-US" dirty="0"/>
              <a:t>Case for support – key messages: in this section of your written plan, you can include key messages from your case for support. You may also include fund development themes targeted to certain audiences. Or used with specific solicitation strategies. </a:t>
            </a:r>
          </a:p>
          <a:p>
            <a:pPr marL="174708" indent="-174708">
              <a:buFont typeface="Arial" panose="020B0604020202020204" pitchFamily="34" charset="0"/>
              <a:buChar char="•"/>
            </a:pPr>
            <a:r>
              <a:rPr lang="en-US" dirty="0"/>
              <a:t>Measures and benchmarks -- this is where you create benchmarks that refer to the results youth targeted for your measures.</a:t>
            </a:r>
          </a:p>
          <a:p>
            <a:pPr marL="174708" indent="-174708">
              <a:buFont typeface="Arial" panose="020B0604020202020204" pitchFamily="34" charset="0"/>
              <a:buChar char="•"/>
            </a:pPr>
            <a:r>
              <a:rPr lang="en-US" dirty="0"/>
              <a:t>Assignments of responsibility --in this section you distinguish between the responsibilities of staff and board. </a:t>
            </a:r>
          </a:p>
          <a:p>
            <a:pPr marL="174708" indent="-174708">
              <a:buFont typeface="Arial" panose="020B0604020202020204" pitchFamily="34" charset="0"/>
              <a:buChar char="•"/>
            </a:pPr>
            <a:r>
              <a:rPr lang="en-US" dirty="0"/>
              <a:t>Timetable calendar --This part of the plan stipulates specific benchmarks for each measure (in your operational plan).</a:t>
            </a:r>
          </a:p>
          <a:p>
            <a:pPr marL="174708" indent="-174708">
              <a:buFont typeface="Arial" panose="020B0604020202020204" pitchFamily="34" charset="0"/>
              <a:buChar char="•"/>
            </a:pPr>
            <a:r>
              <a:rPr lang="en-US" dirty="0"/>
              <a:t>Resources -- Here is where you describe the resources need it to do the work. Here is where you might describe hiring a new staff person, a consultant,. </a:t>
            </a:r>
          </a:p>
          <a:p>
            <a:pPr marL="174708" indent="-174708">
              <a:buFont typeface="Arial" panose="020B0604020202020204" pitchFamily="34" charset="0"/>
              <a:buChar char="•"/>
            </a:pPr>
            <a:r>
              <a:rPr lang="en-US" dirty="0"/>
              <a:t>Monitoring progress and evaluating performance: --Describe how you will monitor performance what will staff do? When and how what is the role of the development committee? Remember monitor and evaluate the plan as you implement it. </a:t>
            </a:r>
          </a:p>
          <a:p>
            <a:pPr marL="0" indent="0">
              <a:buFont typeface="Arial" panose="020B0604020202020204" pitchFamily="34" charset="0"/>
              <a:buNone/>
            </a:pPr>
            <a:endParaRPr lang="en-US" dirty="0"/>
          </a:p>
          <a:p>
            <a:r>
              <a:rPr lang="en-US" dirty="0"/>
              <a:t>Remember there's lots of stuff in the plan that doesn't focus on money, lots of this plan will focus on organizational development what organizational development issues need to be included in your fund development plan? </a:t>
            </a:r>
          </a:p>
          <a:p>
            <a:r>
              <a:rPr lang="en-US" dirty="0"/>
              <a:t>Goal: professionalize the process a fund development within the organization. </a:t>
            </a:r>
          </a:p>
          <a:p>
            <a:r>
              <a:rPr lang="en-US" dirty="0"/>
              <a:t>Strategies: put in place systems policies and procedures to support the fund development program.</a:t>
            </a:r>
          </a:p>
          <a:p>
            <a:r>
              <a:rPr lang="en-US" dirty="0"/>
              <a:t>provide training and coaching of all staff. </a:t>
            </a:r>
          </a:p>
          <a:p>
            <a:r>
              <a:rPr lang="en-US" dirty="0"/>
              <a:t>Establish a board level strategic fund development committee.</a:t>
            </a:r>
          </a:p>
          <a:p>
            <a:r>
              <a:rPr lang="en-US" dirty="0"/>
              <a:t>Build a culture of philanthropy.</a:t>
            </a:r>
          </a:p>
          <a:p>
            <a:r>
              <a:rPr lang="en-US" dirty="0"/>
              <a:t>Set up management information system  </a:t>
            </a:r>
          </a:p>
          <a:p>
            <a:endParaRPr lang="en-US" dirty="0"/>
          </a:p>
          <a:p>
            <a:r>
              <a:rPr lang="en-US" dirty="0"/>
              <a:t>Goal: improved board support for fundraising and fund development.</a:t>
            </a:r>
          </a:p>
          <a:p>
            <a:r>
              <a:rPr lang="en-US" dirty="0"/>
              <a:t>strategies: </a:t>
            </a:r>
          </a:p>
          <a:p>
            <a:pPr marL="171450" indent="-171450">
              <a:buFont typeface="Arial" panose="020B0604020202020204" pitchFamily="34" charset="0"/>
              <a:buChar char="•"/>
            </a:pPr>
            <a:r>
              <a:rPr lang="en-US" dirty="0"/>
              <a:t>adopt policies defining the role of the board in fundraising </a:t>
            </a:r>
          </a:p>
          <a:p>
            <a:pPr marL="171450" indent="-171450">
              <a:buFont typeface="Arial" panose="020B0604020202020204" pitchFamily="34" charset="0"/>
              <a:buChar char="•"/>
            </a:pPr>
            <a:r>
              <a:rPr lang="en-US" dirty="0"/>
              <a:t>ensure that screening interviews with candidates clearly communicate the philanthropy and fun development expectations for board members </a:t>
            </a:r>
          </a:p>
          <a:p>
            <a:pPr marL="171450" indent="-171450">
              <a:buFont typeface="Arial" panose="020B0604020202020204" pitchFamily="34" charset="0"/>
              <a:buChar char="•"/>
            </a:pPr>
            <a:r>
              <a:rPr lang="en-US" dirty="0"/>
              <a:t>provide training opportunities for board members around fund development strengthen Staffs capacity to enable board members to participate in fund development </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15</a:t>
            </a:fld>
            <a:endParaRPr lang="en-US" dirty="0"/>
          </a:p>
        </p:txBody>
      </p:sp>
    </p:spTree>
    <p:extLst>
      <p:ext uri="{BB962C8B-B14F-4D97-AF65-F5344CB8AC3E}">
        <p14:creationId xmlns:p14="http://schemas.microsoft.com/office/powerpoint/2010/main" val="412610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Talking Points: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table reflects a sample Development Plan. This document provides an overview of the essential elements: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Fundraising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Revenue Streams: Understanding the effectiveness of your organization’s revenue streams is critical to achieve your goals. The number of prospects/ donor pool will also impact your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Roles/ 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Timeline for the various deliverables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Measuring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Translate your written  plan into an operational plan a work plan like in this brief example. </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16</a:t>
            </a:fld>
            <a:endParaRPr lang="en-US" dirty="0"/>
          </a:p>
        </p:txBody>
      </p:sp>
    </p:spTree>
    <p:extLst>
      <p:ext uri="{BB962C8B-B14F-4D97-AF65-F5344CB8AC3E}">
        <p14:creationId xmlns:p14="http://schemas.microsoft.com/office/powerpoint/2010/main" val="257683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marketing plan emerges from the strategic and development plans.  Marketing doesn’t ask what’s in it for me</a:t>
            </a:r>
            <a:r>
              <a:rPr lang="en-US" sz="1800" b="1" i="0" u="none" strike="noStrike" dirty="0">
                <a:solidFill>
                  <a:srgbClr val="000000"/>
                </a:solidFill>
                <a:effectLst/>
                <a:latin typeface="Calibri" panose="020F0502020204030204" pitchFamily="34" charset="0"/>
              </a:rPr>
              <a:t>, it asks what’s in it for the donor</a:t>
            </a:r>
            <a:r>
              <a:rPr lang="en-US" sz="1800" b="0" i="0" u="none" strike="noStrike" dirty="0">
                <a:solidFill>
                  <a:srgbClr val="000000"/>
                </a:solidFill>
                <a:effectLst/>
                <a:latin typeface="Calibri" panose="020F0502020204030204" pitchFamily="34" charset="0"/>
              </a:rPr>
              <a:t>. Good marketing means your donors, volunteers and users will know what you are offering them what </a:t>
            </a:r>
            <a:r>
              <a:rPr lang="en-US" sz="1800" b="1" i="0" u="none" strike="noStrike" dirty="0">
                <a:solidFill>
                  <a:srgbClr val="000000"/>
                </a:solidFill>
                <a:effectLst/>
                <a:latin typeface="Calibri" panose="020F0502020204030204" pitchFamily="34" charset="0"/>
              </a:rPr>
              <a:t>they need </a:t>
            </a:r>
            <a:r>
              <a:rPr lang="en-US" sz="1800" b="0" i="0" u="none" strike="noStrike" dirty="0">
                <a:solidFill>
                  <a:srgbClr val="000000"/>
                </a:solidFill>
                <a:effectLst/>
                <a:latin typeface="Calibri" panose="020F0502020204030204" pitchFamily="34" charset="0"/>
              </a:rPr>
              <a:t>and how it will affect her/him.</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The Marketing Plan</a:t>
            </a:r>
            <a:r>
              <a:rPr lang="en-US" sz="1800" b="0" i="0" u="none" strike="noStrike" dirty="0">
                <a:solidFill>
                  <a:srgbClr val="000000"/>
                </a:solidFill>
                <a:effectLst/>
                <a:latin typeface="Calibri" panose="020F0502020204030204" pitchFamily="34" charset="0"/>
              </a:rPr>
              <a:t>. The marketing plan starts with a broad and unbiased (1) situational </a:t>
            </a:r>
            <a:r>
              <a:rPr lang="en-US" sz="1800" b="1" i="0" u="none" strike="noStrike" dirty="0">
                <a:solidFill>
                  <a:srgbClr val="000000"/>
                </a:solidFill>
                <a:effectLst/>
                <a:latin typeface="Calibri" panose="020F0502020204030204" pitchFamily="34" charset="0"/>
              </a:rPr>
              <a:t>analysis</a:t>
            </a:r>
            <a:r>
              <a:rPr lang="en-US" sz="1800" b="0" i="0" u="none" strike="noStrike" dirty="0">
                <a:solidFill>
                  <a:srgbClr val="000000"/>
                </a:solidFill>
                <a:effectLst/>
                <a:latin typeface="Calibri" panose="020F0502020204030204" pitchFamily="34" charset="0"/>
              </a:rPr>
              <a:t> of the nonprofit organization and the environment in which it operates typically this is conducted by a </a:t>
            </a:r>
            <a:r>
              <a:rPr lang="en-US" sz="1800" b="1" i="0" u="none" strike="noStrike" dirty="0">
                <a:solidFill>
                  <a:srgbClr val="000000"/>
                </a:solidFill>
                <a:effectLst/>
                <a:latin typeface="Calibri" panose="020F0502020204030204" pitchFamily="34" charset="0"/>
              </a:rPr>
              <a:t>SWOT analysis</a:t>
            </a:r>
            <a:r>
              <a:rPr lang="en-US" sz="1800" b="0" i="0" u="none" strike="noStrike" dirty="0">
                <a:solidFill>
                  <a:srgbClr val="000000"/>
                </a:solidFill>
                <a:effectLst/>
                <a:latin typeface="Calibri" panose="020F0502020204030204" pitchFamily="34" charset="0"/>
              </a:rPr>
              <a:t>. (2) the second part of the marketing plan is to define the marketing objectives after the objectives, then </a:t>
            </a:r>
            <a:r>
              <a:rPr lang="en-US" sz="1800" b="1" i="0" u="none" strike="noStrike" dirty="0">
                <a:solidFill>
                  <a:srgbClr val="000000"/>
                </a:solidFill>
                <a:effectLst/>
                <a:latin typeface="Calibri" panose="020F0502020204030204" pitchFamily="34" charset="0"/>
              </a:rPr>
              <a:t>on SMART goals</a:t>
            </a:r>
            <a:r>
              <a:rPr lang="en-US" sz="1800" b="0" i="0" u="none" strike="noStrike" dirty="0">
                <a:solidFill>
                  <a:srgbClr val="000000"/>
                </a:solidFill>
                <a:effectLst/>
                <a:latin typeface="Calibri" panose="020F0502020204030204" pitchFamily="34" charset="0"/>
              </a:rPr>
              <a:t>( specific, measurable, achievable, realistic, and timely),  are decided then we (3) choose strategies that help us achieve our objectives, then comes tactics that will lead us to the  accomplishment of the strategies. (4) You need a budget for the tactics. And (5) define controls, review processes, and identify metrics.  (6) Then evaluation!!!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Communication: Building Awareness and Motivating Action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When a nonprofit organization wants to maximize their contributed income, they need a coherent and executable development plan. Development plans need communication strategies that help them carry out their mission. When deciding a communication strategy, you need to consider the following critical questions 1. what is the desired message 2. who will receive this message 3. what is the action we desire 4. how will the message be delivered?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Communicating messages with a purpose; there are two types of communication messages 1</a:t>
            </a:r>
            <a:r>
              <a:rPr lang="en-US" sz="1800" b="1" i="0" u="none" strike="noStrike" dirty="0">
                <a:solidFill>
                  <a:srgbClr val="000000"/>
                </a:solidFill>
                <a:effectLst/>
                <a:latin typeface="Calibri" panose="020F0502020204030204" pitchFamily="34" charset="0"/>
              </a:rPr>
              <a:t>. those intended to influence attitude </a:t>
            </a:r>
            <a:r>
              <a:rPr lang="en-US" sz="1800" b="0" i="0" u="none" strike="noStrike" dirty="0">
                <a:solidFill>
                  <a:srgbClr val="000000"/>
                </a:solidFill>
                <a:effectLst/>
                <a:latin typeface="Calibri" panose="020F0502020204030204" pitchFamily="34" charset="0"/>
              </a:rPr>
              <a:t>and </a:t>
            </a:r>
            <a:r>
              <a:rPr lang="en-US" sz="1800" b="1" i="0" u="none" strike="noStrike" dirty="0">
                <a:solidFill>
                  <a:srgbClr val="000000"/>
                </a:solidFill>
                <a:effectLst/>
                <a:latin typeface="Calibri" panose="020F0502020204030204" pitchFamily="34" charset="0"/>
              </a:rPr>
              <a:t>2. those intended to influence actions</a:t>
            </a:r>
            <a:r>
              <a:rPr lang="en-US" sz="1800" b="0" i="0" u="none" strike="noStrike" dirty="0">
                <a:solidFill>
                  <a:srgbClr val="000000"/>
                </a:solidFill>
                <a:effectLst/>
                <a:latin typeface="Calibri" panose="020F0502020204030204" pitchFamily="34" charset="0"/>
              </a:rPr>
              <a:t>. Those intended to influence attitudes are based on public or media relations activities. Those intended to influence actions or communications generally based on advertising and promotional initiatives. Direct response marketing and direct response fundraising.</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Planning A Communication Campaign: 1. Defining the market, determining the recipients of the message is probably the most important part of the development communication strategy,  Number 2 defining the message the goal of any communication is to generate action and 3.  the goal is to be concise clear and direct as possible. A personalized message will have the greatest impact. Testing messages: online focus groups have increased the ability to pretest messages colors design and text using prior to the production. Defining the media: the next step is to choose the media that will offer the greatest access at the best cost. Typically, media is selected based upon demographics.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buFont typeface="+mj-lt"/>
              <a:buAutoNum type="arabicPeriod"/>
            </a:pPr>
            <a:r>
              <a:rPr lang="en-US" sz="1800" b="0" i="0" u="none" strike="noStrike" dirty="0">
                <a:solidFill>
                  <a:srgbClr val="000000"/>
                </a:solidFill>
                <a:effectLst/>
                <a:latin typeface="Calibri" panose="020F0502020204030204" pitchFamily="34" charset="0"/>
              </a:rPr>
              <a:t>Activities that are a part of Marketing Plan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Research about prospects, programs to offer, how the org is viewed by stakeholders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TalkiSegmenting markets and prospects for different approaches (SS agency, homelessness, feeding programs, anti-gang violence, etc.)</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Setting marketing goals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Planning institutional strategies – planning marketing strategies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Budgeting and resource allocation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Communication strategies (messaging, channels, etc.)</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Public relations – image building</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Evaluation – were marketing goals achieved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Elements of a Good Marketing Plan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1.Positioning– set achievable goals, identify target markets (based on research); articulate the messages you want to convey, outline specific strategies, assign resources, set realistic time frames., establish indicators of success and determine how progress will be monitored.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2. Matrix of marketing elements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3. Positioning statement: describes in a few concise words how the organization is unique, making its mission simple and compelling</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4. Marketing online: these are direct links to your supporters, donors and the larger community: Website-- easy to use, open access, allows users to donate, allows users to volunteers. You should put your URL in every communication piece Email Marketing: enables you to contact both individuals and segmented groups. Social Networking:  free to join, build a loyal following by keeping supporters up to date, easy to use.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5. Multichannel Marketing:  use all channels, online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17</a:t>
            </a:fld>
            <a:endParaRPr lang="en-US" dirty="0"/>
          </a:p>
        </p:txBody>
      </p:sp>
    </p:spTree>
    <p:extLst>
      <p:ext uri="{BB962C8B-B14F-4D97-AF65-F5344CB8AC3E}">
        <p14:creationId xmlns:p14="http://schemas.microsoft.com/office/powerpoint/2010/main" val="383132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Talking Points:</a:t>
            </a:r>
          </a:p>
          <a:p>
            <a:r>
              <a:rPr lang="en-US" dirty="0"/>
              <a:t>A Fundraising Action Plan should include:</a:t>
            </a:r>
          </a:p>
          <a:p>
            <a:endParaRPr lang="en-US" dirty="0">
              <a:cs typeface="Calibri"/>
            </a:endParaRPr>
          </a:p>
          <a:p>
            <a:r>
              <a:rPr lang="en-US" dirty="0">
                <a:ea typeface="Calibri" panose="020F0502020204030204"/>
                <a:cs typeface="Calibri"/>
              </a:rPr>
              <a:t>Written Plan is a narrative that describes the fundraising goals, strategies to achieve those goals, etc.</a:t>
            </a:r>
          </a:p>
          <a:p>
            <a:r>
              <a:rPr lang="en-US" dirty="0">
                <a:ea typeface="Calibri" panose="020F0502020204030204"/>
                <a:cs typeface="Calibri"/>
              </a:rPr>
              <a:t> </a:t>
            </a:r>
          </a:p>
          <a:p>
            <a:r>
              <a:rPr lang="en-US" dirty="0">
                <a:ea typeface="Calibri" panose="020F0502020204030204"/>
                <a:cs typeface="Calibri"/>
              </a:rPr>
              <a:t>Operational plan that outlines goals (like the narrative plan) timelines, who's responsible, and  tactics. This is the plan that you will follow</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19</a:t>
            </a:fld>
            <a:endParaRPr lang="en-US" dirty="0"/>
          </a:p>
        </p:txBody>
      </p:sp>
    </p:spTree>
    <p:extLst>
      <p:ext uri="{BB962C8B-B14F-4D97-AF65-F5344CB8AC3E}">
        <p14:creationId xmlns:p14="http://schemas.microsoft.com/office/powerpoint/2010/main" val="330219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a:t>
            </a:r>
            <a:r>
              <a:rPr lang="en-US" dirty="0"/>
              <a:t>efore we dive into the presentation, let’s get started with baseline information about the level of preparation your organization has in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raise your hands if your organization currently has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Strategic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Development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Communications &amp; Marketing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plan contribute to achieving your organization's goal. Today we will discuss how they will contribute to enhancing your fundraising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5</a:t>
            </a:fld>
            <a:endParaRPr lang="en-US" dirty="0"/>
          </a:p>
        </p:txBody>
      </p:sp>
    </p:spTree>
    <p:extLst>
      <p:ext uri="{BB962C8B-B14F-4D97-AF65-F5344CB8AC3E}">
        <p14:creationId xmlns:p14="http://schemas.microsoft.com/office/powerpoint/2010/main" val="357183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Talking Points: JACK – Select 3 to focus on. </a:t>
            </a:r>
          </a:p>
          <a:p>
            <a:pPr marL="0" marR="0">
              <a:lnSpc>
                <a:spcPct val="107000"/>
              </a:lnSpc>
              <a:spcBef>
                <a:spcPts val="0"/>
              </a:spcBef>
              <a:spcAft>
                <a:spcPts val="800"/>
              </a:spcAft>
            </a:pPr>
            <a:endPar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But first – Why Plan? And what does it accomplish?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Planning is a process of determining how to best achieve desired outcomes. A good plan:</a:t>
            </a:r>
          </a:p>
          <a:p>
            <a:pPr marL="0" marR="0">
              <a:lnSpc>
                <a:spcPct val="107000"/>
              </a:lnSpc>
              <a:spcBef>
                <a:spcPts val="0"/>
              </a:spcBef>
              <a:spcAft>
                <a:spcPts val="1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2860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Determines your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focus</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where you are going. </a:t>
            </a: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Focus --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Planning allows the organization to set a course for a period of time. It is the roadmap, and it forces us to examine the environment in which we operate.</a:t>
            </a:r>
            <a:endParaRPr lang="en-US" sz="1200" dirty="0">
              <a:effectLst/>
              <a:latin typeface="Times New Roman" panose="02020603050405020304" pitchFamily="18" charset="0"/>
              <a:ea typeface="Times New Roman" panose="02020603050405020304" pitchFamily="18" charset="0"/>
            </a:endParaRPr>
          </a:p>
          <a:p>
            <a:pPr marL="342900" marR="22860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1" dirty="0">
                <a:solidFill>
                  <a:srgbClr val="222222"/>
                </a:solidFill>
                <a:effectLst/>
                <a:latin typeface="Times New Roman"/>
                <a:ea typeface="Times New Roman" panose="02020603050405020304" pitchFamily="18" charset="0"/>
                <a:cs typeface="Times New Roman"/>
              </a:rPr>
              <a:t>Outlines strategies for how you will get to where you are going.</a:t>
            </a:r>
            <a:endParaRPr lang="en-US" sz="1200" b="1" dirty="0">
              <a:effectLst/>
              <a:latin typeface="Times New Roman"/>
              <a:ea typeface="Calibri" panose="020F0502020204030204" pitchFamily="34" charset="0"/>
              <a:cs typeface="Times New Roman"/>
            </a:endParaRPr>
          </a:p>
          <a:p>
            <a:pPr marL="342900" marR="22860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Creates an awareness of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resources are needed </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to design, implement, monitor and evaluate the organization’s programs and strategies.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2860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Helps you monitor your progress.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2860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Strengthens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accountability,</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who is going to do what by when.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6</a:t>
            </a:fld>
            <a:endParaRPr lang="en-US" dirty="0"/>
          </a:p>
        </p:txBody>
      </p:sp>
    </p:spTree>
    <p:extLst>
      <p:ext uri="{BB962C8B-B14F-4D97-AF65-F5344CB8AC3E}">
        <p14:creationId xmlns:p14="http://schemas.microsoft.com/office/powerpoint/2010/main" val="152327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Talking Points: JACK – Select 3 to focus on. </a:t>
            </a:r>
          </a:p>
          <a:p>
            <a:pPr marL="0" marR="0">
              <a:lnSpc>
                <a:spcPct val="107000"/>
              </a:lnSpc>
              <a:spcBef>
                <a:spcPts val="0"/>
              </a:spcBef>
              <a:spcAft>
                <a:spcPts val="800"/>
              </a:spcAft>
            </a:pPr>
            <a:endPar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But first – Why Plan? And what does it accomplish?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Planning is a process of determining how to best achieve desired outcomes. A good plan:</a:t>
            </a:r>
          </a:p>
          <a:p>
            <a:pPr marL="0" marR="0">
              <a:lnSpc>
                <a:spcPct val="107000"/>
              </a:lnSpc>
              <a:spcBef>
                <a:spcPts val="0"/>
              </a:spcBef>
              <a:spcAft>
                <a:spcPts val="1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2860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Determines your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focus</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where you are going. </a:t>
            </a: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Focus --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Planning allows the organization to set a course for a period of time. It is the roadmap, and it forces us to examine the environment in which we operate.</a:t>
            </a:r>
            <a:endParaRPr lang="en-US" sz="1200" dirty="0">
              <a:effectLst/>
              <a:latin typeface="Times New Roman" panose="02020603050405020304" pitchFamily="18" charset="0"/>
              <a:ea typeface="Times New Roman" panose="02020603050405020304" pitchFamily="18" charset="0"/>
            </a:endParaRPr>
          </a:p>
          <a:p>
            <a:pPr marL="342900" marR="22860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1" dirty="0">
                <a:solidFill>
                  <a:srgbClr val="222222"/>
                </a:solidFill>
                <a:effectLst/>
                <a:latin typeface="Times New Roman"/>
                <a:ea typeface="Times New Roman" panose="02020603050405020304" pitchFamily="18" charset="0"/>
                <a:cs typeface="Times New Roman"/>
              </a:rPr>
              <a:t>Outlines strategies for how you will get to where you are going.</a:t>
            </a:r>
            <a:endParaRPr lang="en-US" sz="1200" b="1" dirty="0">
              <a:effectLst/>
              <a:latin typeface="Times New Roman"/>
              <a:ea typeface="Calibri" panose="020F0502020204030204" pitchFamily="34" charset="0"/>
              <a:cs typeface="Times New Roman"/>
            </a:endParaRPr>
          </a:p>
          <a:p>
            <a:pPr marL="342900" marR="22860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Creates an awareness of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resources are needed </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to design, implement, monitor and evaluate the organization’s programs and strategies.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2860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Helps you monitor your progress.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2860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Strengthens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accountability,</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who is going to do what by when.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7</a:t>
            </a:fld>
            <a:endParaRPr lang="en-US" dirty="0"/>
          </a:p>
        </p:txBody>
      </p:sp>
    </p:spTree>
    <p:extLst>
      <p:ext uri="{BB962C8B-B14F-4D97-AF65-F5344CB8AC3E}">
        <p14:creationId xmlns:p14="http://schemas.microsoft.com/office/powerpoint/2010/main" val="30097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r>
              <a:rPr lang="en-US" dirty="0"/>
              <a:t>: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JACK – Select 3 to focus on. </a:t>
            </a:r>
          </a:p>
          <a:p>
            <a:pPr marL="0" marR="0">
              <a:lnSpc>
                <a:spcPct val="107000"/>
              </a:lnSpc>
              <a:spcBef>
                <a:spcPts val="0"/>
              </a:spcBef>
              <a:spcAft>
                <a:spcPts val="800"/>
              </a:spcAft>
            </a:pPr>
            <a:endPar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b="1" dirty="0">
                <a:solidFill>
                  <a:srgbClr val="222222"/>
                </a:solidFill>
                <a:latin typeface="Times New Roman"/>
                <a:ea typeface="Times New Roman" panose="02020603050405020304" pitchFamily="18" charset="0"/>
                <a:cs typeface="Times New Roman"/>
              </a:rPr>
              <a:t>B</a:t>
            </a:r>
            <a:r>
              <a:rPr lang="en-US" sz="1200" b="1" dirty="0">
                <a:solidFill>
                  <a:srgbClr val="222222"/>
                </a:solidFill>
                <a:effectLst/>
                <a:latin typeface="Times New Roman"/>
                <a:ea typeface="Times New Roman" panose="02020603050405020304" pitchFamily="18" charset="0"/>
                <a:cs typeface="Times New Roman"/>
              </a:rPr>
              <a:t> And what does it accomplish?</a:t>
            </a:r>
            <a:endParaRPr lang="en-US" sz="1200" dirty="0">
              <a:effectLst/>
              <a:latin typeface="Times New Roman"/>
              <a:ea typeface="Calibri" panose="020F0502020204030204" pitchFamily="34" charset="0"/>
              <a:cs typeface="Times New Roman"/>
            </a:endParaRPr>
          </a:p>
          <a:p>
            <a:pPr marL="0" marR="0">
              <a:lnSpc>
                <a:spcPct val="107000"/>
              </a:lnSpc>
              <a:spcBef>
                <a:spcPts val="0"/>
              </a:spcBef>
              <a:spcAft>
                <a:spcPts val="1800"/>
              </a:spcAf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Planning is a process of determining how to best achieve desired outcomes. A good plan:</a:t>
            </a:r>
          </a:p>
          <a:p>
            <a:pPr marL="0" marR="0">
              <a:lnSpc>
                <a:spcPct val="107000"/>
              </a:lnSpc>
              <a:spcBef>
                <a:spcPts val="0"/>
              </a:spcBef>
              <a:spcAft>
                <a:spcPts val="1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0" algn="l" defTabSz="914400" rtl="0" eaLnBrk="1" fontAlgn="auto" latinLnBrk="0" hangingPunct="1">
              <a:spcBef>
                <a:spcPts val="0"/>
              </a:spcBef>
              <a:spcAft>
                <a:spcPts val="0"/>
              </a:spcAft>
              <a:buClrTx/>
              <a:buFont typeface="+mj-lt"/>
              <a:tabLst>
                <a:tab pos="457200" algn="l"/>
              </a:tabLst>
              <a:defRPr/>
            </a:pPr>
            <a:endParaRPr lang="en-US" sz="1200" b="1" dirty="0">
              <a:latin typeface="Calibri" panose="020F0502020204030204" pitchFamily="34" charset="0"/>
              <a:cs typeface="Times New Roman" panose="02020603050405020304" pitchFamily="18" charset="0"/>
            </a:endParaRPr>
          </a:p>
          <a:p>
            <a:r>
              <a:rPr lang="en-US" sz="1200" b="1" dirty="0"/>
              <a:t>What planning Accomplishes</a:t>
            </a:r>
          </a:p>
          <a:p>
            <a:pPr marL="174708" indent="-174708" defTabSz="931774">
              <a:buFont typeface="Arial" panose="020B0604020202020204" pitchFamily="34" charset="0"/>
              <a:buChar char="•"/>
            </a:pPr>
            <a:r>
              <a:rPr lang="en-US" sz="1200" dirty="0"/>
              <a:t>Planning is </a:t>
            </a:r>
            <a:r>
              <a:rPr lang="en-US" sz="1200" b="1" dirty="0"/>
              <a:t>a process </a:t>
            </a:r>
            <a:r>
              <a:rPr lang="en-US" sz="1200" dirty="0"/>
              <a:t>and a product, an attitude and  behaviors. The process is as important as the product.</a:t>
            </a:r>
          </a:p>
          <a:p>
            <a:pPr marL="174708" indent="-174708">
              <a:buFont typeface="Arial" panose="020B0604020202020204" pitchFamily="34" charset="0"/>
              <a:buChar char="•"/>
            </a:pPr>
            <a:r>
              <a:rPr lang="en-US" sz="1200" dirty="0"/>
              <a:t>Strategies to improve progress and enhance outcomes.</a:t>
            </a:r>
          </a:p>
          <a:p>
            <a:pPr marL="174708" indent="-174708">
              <a:buFont typeface="Arial" panose="020B0604020202020204" pitchFamily="34" charset="0"/>
              <a:buChar char="•"/>
            </a:pPr>
            <a:r>
              <a:rPr lang="en-US" sz="1200" dirty="0"/>
              <a:t>Clarifies values. Tests your mission. Articulates a vision.</a:t>
            </a:r>
          </a:p>
          <a:p>
            <a:pPr marL="174708" indent="-174708">
              <a:buFont typeface="Arial" panose="020B0604020202020204" pitchFamily="34" charset="0"/>
              <a:buChar char="•"/>
            </a:pPr>
            <a:r>
              <a:rPr lang="en-US" sz="1200" dirty="0"/>
              <a:t>Engages the hearts and minds of staff and board to share the joy of giving</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8</a:t>
            </a:fld>
            <a:endParaRPr lang="en-US" dirty="0"/>
          </a:p>
        </p:txBody>
      </p:sp>
    </p:spTree>
    <p:extLst>
      <p:ext uri="{BB962C8B-B14F-4D97-AF65-F5344CB8AC3E}">
        <p14:creationId xmlns:p14="http://schemas.microsoft.com/office/powerpoint/2010/main" val="54598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r>
              <a:rPr lang="en-US" dirty="0"/>
              <a:t>: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JACK – Select 3 to focus on. </a:t>
            </a:r>
          </a:p>
          <a:p>
            <a:pPr marL="0" marR="0">
              <a:lnSpc>
                <a:spcPct val="107000"/>
              </a:lnSpc>
              <a:spcBef>
                <a:spcPts val="0"/>
              </a:spcBef>
              <a:spcAft>
                <a:spcPts val="800"/>
              </a:spcAft>
            </a:pPr>
            <a:endPar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b="1" dirty="0">
                <a:solidFill>
                  <a:srgbClr val="222222"/>
                </a:solidFill>
                <a:latin typeface="Times New Roman"/>
                <a:ea typeface="Times New Roman" panose="02020603050405020304" pitchFamily="18" charset="0"/>
                <a:cs typeface="Times New Roman"/>
              </a:rPr>
              <a:t>B</a:t>
            </a:r>
            <a:r>
              <a:rPr lang="en-US" sz="1200" b="1" dirty="0">
                <a:solidFill>
                  <a:srgbClr val="222222"/>
                </a:solidFill>
                <a:effectLst/>
                <a:latin typeface="Times New Roman"/>
                <a:ea typeface="Times New Roman" panose="02020603050405020304" pitchFamily="18" charset="0"/>
                <a:cs typeface="Times New Roman"/>
              </a:rPr>
              <a:t> And what does it accomplish?</a:t>
            </a:r>
            <a:endParaRPr lang="en-US" sz="1200" dirty="0">
              <a:effectLst/>
              <a:latin typeface="Times New Roman"/>
              <a:ea typeface="Calibri" panose="020F0502020204030204" pitchFamily="34" charset="0"/>
              <a:cs typeface="Times New Roman"/>
            </a:endParaRPr>
          </a:p>
          <a:p>
            <a:pPr marL="0" marR="0">
              <a:lnSpc>
                <a:spcPct val="107000"/>
              </a:lnSpc>
              <a:spcBef>
                <a:spcPts val="0"/>
              </a:spcBef>
              <a:spcAft>
                <a:spcPts val="1800"/>
              </a:spcAft>
            </a:pP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Planning is a process of determining how to best achieve desired outcomes. A good plan:</a:t>
            </a:r>
          </a:p>
          <a:p>
            <a:pPr marL="0" marR="0">
              <a:lnSpc>
                <a:spcPct val="107000"/>
              </a:lnSpc>
              <a:spcBef>
                <a:spcPts val="0"/>
              </a:spcBef>
              <a:spcAft>
                <a:spcPts val="1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0" algn="l" defTabSz="914400" rtl="0" eaLnBrk="1" fontAlgn="auto" latinLnBrk="0" hangingPunct="1">
              <a:spcBef>
                <a:spcPts val="0"/>
              </a:spcBef>
              <a:spcAft>
                <a:spcPts val="0"/>
              </a:spcAft>
              <a:buClrTx/>
              <a:buFont typeface="+mj-lt"/>
              <a:tabLst>
                <a:tab pos="457200" algn="l"/>
              </a:tabLst>
              <a:defRPr/>
            </a:pPr>
            <a:endParaRPr lang="en-US" sz="1200" b="1" dirty="0">
              <a:latin typeface="Calibri" panose="020F0502020204030204" pitchFamily="34" charset="0"/>
              <a:cs typeface="Times New Roman" panose="02020603050405020304" pitchFamily="18" charset="0"/>
            </a:endParaRPr>
          </a:p>
          <a:p>
            <a:r>
              <a:rPr lang="en-US" sz="1200" b="1" dirty="0"/>
              <a:t>What planning Accomplishes</a:t>
            </a:r>
          </a:p>
          <a:p>
            <a:pPr marL="174708" indent="-174708" defTabSz="931774">
              <a:buFont typeface="Arial" panose="020B0604020202020204" pitchFamily="34" charset="0"/>
              <a:buChar char="•"/>
            </a:pPr>
            <a:r>
              <a:rPr lang="en-US" sz="1200" dirty="0"/>
              <a:t>Planning is </a:t>
            </a:r>
            <a:r>
              <a:rPr lang="en-US" sz="1200" b="1" dirty="0"/>
              <a:t>a process </a:t>
            </a:r>
            <a:r>
              <a:rPr lang="en-US" sz="1200" dirty="0"/>
              <a:t>and a product, an attitude and  behaviors. The process is as important as the product.</a:t>
            </a:r>
          </a:p>
          <a:p>
            <a:pPr marL="174708" indent="-174708">
              <a:buFont typeface="Arial" panose="020B0604020202020204" pitchFamily="34" charset="0"/>
              <a:buChar char="•"/>
            </a:pPr>
            <a:r>
              <a:rPr lang="en-US" sz="1200" dirty="0"/>
              <a:t>Strategies to improve progress and enhance outcomes.</a:t>
            </a:r>
          </a:p>
          <a:p>
            <a:pPr marL="174708" indent="-174708">
              <a:buFont typeface="Arial" panose="020B0604020202020204" pitchFamily="34" charset="0"/>
              <a:buChar char="•"/>
            </a:pPr>
            <a:r>
              <a:rPr lang="en-US" sz="1200" dirty="0"/>
              <a:t>Clarifies values. Tests your mission. Articulates a vision.</a:t>
            </a:r>
          </a:p>
          <a:p>
            <a:pPr marL="174708" indent="-174708">
              <a:buFont typeface="Arial" panose="020B0604020202020204" pitchFamily="34" charset="0"/>
              <a:buChar char="•"/>
            </a:pPr>
            <a:r>
              <a:rPr lang="en-US" sz="1200" dirty="0"/>
              <a:t>Engages the hearts and minds of staff and board to share the joy of giving</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9</a:t>
            </a:fld>
            <a:endParaRPr lang="en-US" dirty="0"/>
          </a:p>
        </p:txBody>
      </p:sp>
    </p:spTree>
    <p:extLst>
      <p:ext uri="{BB962C8B-B14F-4D97-AF65-F5344CB8AC3E}">
        <p14:creationId xmlns:p14="http://schemas.microsoft.com/office/powerpoint/2010/main" val="10724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r>
              <a:rPr lang="en-US" dirty="0"/>
              <a:t>: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JACK – Select 3 to focus on. </a:t>
            </a:r>
          </a:p>
          <a:p>
            <a:pPr marL="0" marR="0">
              <a:lnSpc>
                <a:spcPct val="107000"/>
              </a:lnSpc>
              <a:spcBef>
                <a:spcPts val="0"/>
              </a:spcBef>
              <a:spcAft>
                <a:spcPts val="800"/>
              </a:spcAft>
            </a:pPr>
            <a:endPar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Planning Steps: </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Consensus that the organization should engage in a planning process, [Board, Executive, Administrative, and Support staff should be included in the process. They all play a vital role in the implementation and overall success.</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 organization readiness and skill set to determine if see if you need outside assistance.  Enlisting a consultant or facilitator to guide the process may increase the effectiveness.</a:t>
            </a: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457200" algn="l"/>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planning model will you use? There are several options to choose, however you must choose the type based on your organization’s structure.  Which planning model will you use?</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Planning Committee Role will set the standard for expectations on the development process and effective execution of the plan.</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Engaging in meaningful,  open dialogue will help clarify group values, </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examine the environment/marketplace, </a:t>
            </a: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10</a:t>
            </a:fld>
            <a:endParaRPr lang="en-US" dirty="0"/>
          </a:p>
        </p:txBody>
      </p:sp>
    </p:spTree>
    <p:extLst>
      <p:ext uri="{BB962C8B-B14F-4D97-AF65-F5344CB8AC3E}">
        <p14:creationId xmlns:p14="http://schemas.microsoft.com/office/powerpoint/2010/main" val="123000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r>
              <a:rPr lang="en-US" dirty="0"/>
              <a:t>: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JACK – Select 3 to focus on. </a:t>
            </a:r>
          </a:p>
          <a:p>
            <a:pPr marL="0" marR="0">
              <a:lnSpc>
                <a:spcPct val="107000"/>
              </a:lnSpc>
              <a:spcBef>
                <a:spcPts val="0"/>
              </a:spcBef>
              <a:spcAft>
                <a:spcPts val="800"/>
              </a:spcAft>
            </a:pPr>
            <a:endPar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endPar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tabLst>
                <a:tab pos="457200" algn="l"/>
              </a:tabLs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Planning Steps: </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Reviewing the org’s mission, will remind everyone of the purpose and impact of your organization on the community it serves. It is also an opportunity to inspire the team to amplify their efforts.</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Determining strategic direction, will foster a culture of focus on greater impact.</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Outline strategies or programs, this is also an opportunity to evaluate and redefine programs based on the current needs of those your organization serve.</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test financial feasibility of the plan, sharing the plan with a focus group of those who are closest to the organization and Key Community Stakeholders</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a:ea typeface="Times New Roman" panose="02020603050405020304" pitchFamily="18" charset="0"/>
                <a:cs typeface="Calibri"/>
              </a:rPr>
              <a:t>Draft the plan understanding that is provides guidance and may be refined as needed.</a:t>
            </a:r>
          </a:p>
          <a:p>
            <a:pPr marL="285750" marR="0" lvl="0" indent="-285750">
              <a:spcBef>
                <a:spcPts val="0"/>
              </a:spcBef>
              <a:spcAft>
                <a:spcPts val="0"/>
              </a:spcAft>
              <a:buFont typeface="Arial"/>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Present it for approval.</a:t>
            </a:r>
          </a:p>
          <a:p>
            <a:endParaRPr lang="en-US" dirty="0"/>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11</a:t>
            </a:fld>
            <a:endParaRPr lang="en-US" dirty="0"/>
          </a:p>
        </p:txBody>
      </p:sp>
    </p:spTree>
    <p:extLst>
      <p:ext uri="{BB962C8B-B14F-4D97-AF65-F5344CB8AC3E}">
        <p14:creationId xmlns:p14="http://schemas.microsoft.com/office/powerpoint/2010/main" val="420965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r>
              <a:rPr lang="en-US" dirty="0"/>
              <a:t>:</a:t>
            </a:r>
          </a:p>
          <a:p>
            <a:r>
              <a:rPr lang="en-US" dirty="0"/>
              <a:t>Strategic, Development and Marketing and Communication</a:t>
            </a:r>
          </a:p>
          <a:p>
            <a:endParaRPr lang="en-US" b="1" dirty="0">
              <a:ea typeface="Calibri"/>
              <a:cs typeface="Calibri"/>
            </a:endParaRPr>
          </a:p>
          <a:p>
            <a:endParaRPr lang="en-US" b="1" dirty="0"/>
          </a:p>
          <a:p>
            <a:r>
              <a:rPr lang="en-US" b="1" dirty="0">
                <a:effectLst/>
              </a:rPr>
              <a:t>Process</a:t>
            </a:r>
            <a:r>
              <a:rPr lang="en-US" dirty="0">
                <a:effectLst/>
              </a:rPr>
              <a:t> </a:t>
            </a:r>
            <a:endParaRPr lang="en-US" dirty="0"/>
          </a:p>
          <a:p>
            <a:endParaRPr lang="en-US" b="1" dirty="0"/>
          </a:p>
          <a:p>
            <a:r>
              <a:rPr lang="en-US" b="1" dirty="0"/>
              <a:t>Direction: </a:t>
            </a:r>
            <a:r>
              <a:rPr lang="en-US" dirty="0"/>
              <a:t>Where are we going, how will we get there, and why gifts will help. </a:t>
            </a:r>
            <a:endParaRPr lang="en-US" dirty="0">
              <a:ea typeface="Calibri"/>
              <a:cs typeface="Calibri"/>
            </a:endParaRPr>
          </a:p>
          <a:p>
            <a:r>
              <a:rPr lang="en-US" dirty="0"/>
              <a:t>•The strategic plan is a vision and a blueprint for the future?</a:t>
            </a:r>
            <a:endParaRPr lang="en-US" dirty="0">
              <a:cs typeface="Calibri"/>
            </a:endParaRPr>
          </a:p>
          <a:p>
            <a:r>
              <a:rPr lang="en-US" dirty="0"/>
              <a:t>•Answers the big picture questions like What are we doing now? Who are our constituents? What do they value? Why?</a:t>
            </a:r>
            <a:endParaRPr lang="en-US" dirty="0">
              <a:cs typeface="Calibri"/>
            </a:endParaRPr>
          </a:p>
          <a:p>
            <a:r>
              <a:rPr lang="en-US" dirty="0"/>
              <a:t>•What is happening in the world outside of our organization? </a:t>
            </a:r>
            <a:endParaRPr lang="en-US" dirty="0">
              <a:cs typeface="Calibri"/>
            </a:endParaRPr>
          </a:p>
          <a:p>
            <a:r>
              <a:rPr lang="en-US" dirty="0"/>
              <a:t>•What is our unique position? What is our vision for the future? What will be the outcome of our work?</a:t>
            </a:r>
            <a:endParaRPr lang="en-US" dirty="0">
              <a:cs typeface="Calibri"/>
            </a:endParaRPr>
          </a:p>
          <a:p>
            <a:r>
              <a:rPr lang="en-US" dirty="0"/>
              <a:t>•How much will it cost? How will we ensure that we are accountable?</a:t>
            </a:r>
            <a:endParaRPr lang="en-US" dirty="0">
              <a:cs typeface="Calibri"/>
            </a:endParaRPr>
          </a:p>
          <a:p>
            <a:endParaRPr lang="en-US" b="1" dirty="0"/>
          </a:p>
          <a:p>
            <a:r>
              <a:rPr lang="en-US" b="1" dirty="0"/>
              <a:t>Foundation: The Strategic Plan is the foundation for </a:t>
            </a:r>
            <a:r>
              <a:rPr lang="en-US" dirty="0"/>
              <a:t> fund development</a:t>
            </a:r>
            <a:endParaRPr lang="en-US" dirty="0">
              <a:cs typeface="Calibri"/>
            </a:endParaRPr>
          </a:p>
          <a:p>
            <a:r>
              <a:rPr lang="en-US" dirty="0"/>
              <a:t>The fund development plan must be partnered with your strategic plan. In fact, it is the second stage in planning.</a:t>
            </a:r>
            <a:endParaRPr lang="en-US" dirty="0">
              <a:cs typeface="Calibri"/>
            </a:endParaRPr>
          </a:p>
          <a:p>
            <a:r>
              <a:rPr lang="en-US" dirty="0"/>
              <a:t>Just like the SP the board formally adopts the DP. The board adopts the fund development strategy when it approves the budget. The board has to understand how to raise money and board members have to accept their obligation to participate.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5625E567-6481-4385-8786-9B77B5C08A02}" type="slidenum">
              <a:rPr lang="en-US" smtClean="0"/>
              <a:t>12</a:t>
            </a:fld>
            <a:endParaRPr lang="en-US" dirty="0"/>
          </a:p>
        </p:txBody>
      </p:sp>
    </p:spTree>
    <p:extLst>
      <p:ext uri="{BB962C8B-B14F-4D97-AF65-F5344CB8AC3E}">
        <p14:creationId xmlns:p14="http://schemas.microsoft.com/office/powerpoint/2010/main" val="30189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dirty="0"/>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403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dirty="0"/>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9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2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1878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3" name="Picture 2" descr="Text&#10;&#10;Description automatically generated with medium confidence">
            <a:extLst>
              <a:ext uri="{FF2B5EF4-FFF2-40B4-BE49-F238E27FC236}">
                <a16:creationId xmlns:a16="http://schemas.microsoft.com/office/drawing/2014/main" id="{56F0B8F4-E46F-58F7-AA3F-F67D0CE800D6}"/>
              </a:ext>
            </a:extLst>
          </p:cNvPr>
          <p:cNvPicPr>
            <a:picLocks noChangeAspect="1"/>
          </p:cNvPicPr>
          <p:nvPr userDrawn="1"/>
        </p:nvPicPr>
        <p:blipFill>
          <a:blip r:embed="rId2"/>
          <a:stretch>
            <a:fillRect/>
          </a:stretch>
        </p:blipFill>
        <p:spPr>
          <a:xfrm>
            <a:off x="7996529" y="4001996"/>
            <a:ext cx="1147471" cy="471155"/>
          </a:xfrm>
          <a:prstGeom prst="rect">
            <a:avLst/>
          </a:prstGeom>
        </p:spPr>
      </p:pic>
    </p:spTree>
    <p:extLst>
      <p:ext uri="{BB962C8B-B14F-4D97-AF65-F5344CB8AC3E}">
        <p14:creationId xmlns:p14="http://schemas.microsoft.com/office/powerpoint/2010/main" val="230119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2" name="Picture 1" descr="Text&#10;&#10;Description automatically generated with medium confidence">
            <a:extLst>
              <a:ext uri="{FF2B5EF4-FFF2-40B4-BE49-F238E27FC236}">
                <a16:creationId xmlns:a16="http://schemas.microsoft.com/office/drawing/2014/main" id="{5D7500C8-F498-8E08-3D47-DD2CE9570A03}"/>
              </a:ext>
            </a:extLst>
          </p:cNvPr>
          <p:cNvPicPr>
            <a:picLocks noChangeAspect="1"/>
          </p:cNvPicPr>
          <p:nvPr userDrawn="1"/>
        </p:nvPicPr>
        <p:blipFill>
          <a:blip r:embed="rId2"/>
          <a:stretch>
            <a:fillRect/>
          </a:stretch>
        </p:blipFill>
        <p:spPr>
          <a:xfrm>
            <a:off x="7996529" y="4001996"/>
            <a:ext cx="1147471" cy="471155"/>
          </a:xfrm>
          <a:prstGeom prst="rect">
            <a:avLst/>
          </a:prstGeom>
        </p:spPr>
      </p:pic>
    </p:spTree>
    <p:extLst>
      <p:ext uri="{BB962C8B-B14F-4D97-AF65-F5344CB8AC3E}">
        <p14:creationId xmlns:p14="http://schemas.microsoft.com/office/powerpoint/2010/main" val="425457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BC1B5732-1AA0-8D1B-B5BB-301EE2ACC0F9}"/>
              </a:ext>
            </a:extLst>
          </p:cNvPr>
          <p:cNvPicPr>
            <a:picLocks noChangeAspect="1"/>
          </p:cNvPicPr>
          <p:nvPr userDrawn="1"/>
        </p:nvPicPr>
        <p:blipFill>
          <a:blip r:embed="rId2"/>
          <a:stretch>
            <a:fillRect/>
          </a:stretch>
        </p:blipFill>
        <p:spPr>
          <a:xfrm>
            <a:off x="7996529" y="4001996"/>
            <a:ext cx="1147471" cy="471155"/>
          </a:xfrm>
          <a:prstGeom prst="rect">
            <a:avLst/>
          </a:prstGeom>
        </p:spPr>
      </p:pic>
    </p:spTree>
    <p:extLst>
      <p:ext uri="{BB962C8B-B14F-4D97-AF65-F5344CB8AC3E}">
        <p14:creationId xmlns:p14="http://schemas.microsoft.com/office/powerpoint/2010/main" val="1310592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6"/>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1"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6"/>
          <a:srcRect/>
          <a:stretch/>
        </p:blipFill>
        <p:spPr>
          <a:xfrm>
            <a:off x="0" y="0"/>
            <a:ext cx="9144000" cy="5143500"/>
          </a:xfrm>
          <a:prstGeom prst="rect">
            <a:avLst/>
          </a:prstGeom>
        </p:spPr>
      </p:pic>
    </p:spTree>
    <p:extLst>
      <p:ext uri="{BB962C8B-B14F-4D97-AF65-F5344CB8AC3E}">
        <p14:creationId xmlns:p14="http://schemas.microsoft.com/office/powerpoint/2010/main" val="7604867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jpe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3F8_E05FA018.xm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a:xfrm>
            <a:off x="808096" y="1156855"/>
            <a:ext cx="4965979" cy="1870363"/>
          </a:xfrm>
        </p:spPr>
        <p:txBody>
          <a:bodyPr/>
          <a:lstStyle/>
          <a:p>
            <a:r>
              <a:rPr lang="en-US" dirty="0">
                <a:solidFill>
                  <a:srgbClr val="5735C4"/>
                </a:solidFill>
                <a:latin typeface="MrEavesXLModOT"/>
              </a:rPr>
              <a:t>FUNDRAISING ACTION PLANNING</a:t>
            </a:r>
            <a:endParaRPr lang="en-US" dirty="0"/>
          </a:p>
        </p:txBody>
      </p:sp>
      <p:sp>
        <p:nvSpPr>
          <p:cNvPr id="4" name="Text Placeholder 3">
            <a:extLst>
              <a:ext uri="{FF2B5EF4-FFF2-40B4-BE49-F238E27FC236}">
                <a16:creationId xmlns:a16="http://schemas.microsoft.com/office/drawing/2014/main" id="{298FC6D4-DD31-4660-BB4D-3991DCD7DC53}"/>
              </a:ext>
            </a:extLst>
          </p:cNvPr>
          <p:cNvSpPr>
            <a:spLocks noGrp="1"/>
          </p:cNvSpPr>
          <p:nvPr>
            <p:ph type="body" sz="quarter" idx="11"/>
          </p:nvPr>
        </p:nvSpPr>
        <p:spPr>
          <a:xfrm>
            <a:off x="869039" y="3059125"/>
            <a:ext cx="6978491" cy="585618"/>
          </a:xfrm>
        </p:spPr>
        <p:txBody>
          <a:bodyPr lIns="91440" tIns="45720" rIns="91440" bIns="45720" anchor="t"/>
          <a:lstStyle/>
          <a:p>
            <a:r>
              <a:rPr lang="en-US" dirty="0">
                <a:latin typeface="Gotham Light"/>
              </a:rPr>
              <a:t>Presented by </a:t>
            </a:r>
            <a:r>
              <a:rPr lang="en-US" b="1" dirty="0">
                <a:latin typeface="Gotham Light"/>
              </a:rPr>
              <a:t>Fundraising Academy</a:t>
            </a:r>
            <a:endParaRPr lang="en-US" dirty="0">
              <a:latin typeface="Gotham Light"/>
            </a:endParaRPr>
          </a:p>
        </p:txBody>
      </p:sp>
      <p:pic>
        <p:nvPicPr>
          <p:cNvPr id="9" name="Picture 8" descr="Text&#10;&#10;Description automatically generated with medium confidence">
            <a:extLst>
              <a:ext uri="{FF2B5EF4-FFF2-40B4-BE49-F238E27FC236}">
                <a16:creationId xmlns:a16="http://schemas.microsoft.com/office/drawing/2014/main" id="{C2D617D7-836C-0F13-C941-F6D168E6CB23}"/>
              </a:ext>
            </a:extLst>
          </p:cNvPr>
          <p:cNvPicPr>
            <a:picLocks noChangeAspect="1"/>
          </p:cNvPicPr>
          <p:nvPr/>
        </p:nvPicPr>
        <p:blipFill>
          <a:blip r:embed="rId2"/>
          <a:stretch>
            <a:fillRect/>
          </a:stretch>
        </p:blipFill>
        <p:spPr>
          <a:xfrm>
            <a:off x="6450904" y="1955536"/>
            <a:ext cx="1515623" cy="1232427"/>
          </a:xfrm>
          <a:prstGeom prst="rect">
            <a:avLst/>
          </a:prstGeom>
        </p:spPr>
      </p:pic>
    </p:spTree>
    <p:extLst>
      <p:ext uri="{BB962C8B-B14F-4D97-AF65-F5344CB8AC3E}">
        <p14:creationId xmlns:p14="http://schemas.microsoft.com/office/powerpoint/2010/main" val="162483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a:xfrm>
            <a:off x="579031" y="890587"/>
            <a:ext cx="7886700" cy="540653"/>
          </a:xfrm>
        </p:spPr>
        <p:txBody>
          <a:bodyPr/>
          <a:lstStyle/>
          <a:p>
            <a:r>
              <a:rPr lang="en-US" b="1" dirty="0">
                <a:solidFill>
                  <a:srgbClr val="5735C4"/>
                </a:solidFill>
                <a:latin typeface="MrEavesXLModOT"/>
              </a:rPr>
              <a:t>Planning Steps</a:t>
            </a:r>
            <a:endParaRPr lang="en-US" b="1" dirty="0">
              <a:solidFill>
                <a:srgbClr val="7030A0"/>
              </a:solidFill>
            </a:endParaRPr>
          </a:p>
        </p:txBody>
      </p:sp>
      <p:graphicFrame>
        <p:nvGraphicFramePr>
          <p:cNvPr id="4" name="Content Placeholder 3">
            <a:extLst>
              <a:ext uri="{FF2B5EF4-FFF2-40B4-BE49-F238E27FC236}">
                <a16:creationId xmlns:a16="http://schemas.microsoft.com/office/drawing/2014/main" id="{F3999D26-D87F-BE6D-2DCC-D9229D498C8D}"/>
              </a:ext>
            </a:extLst>
          </p:cNvPr>
          <p:cNvGraphicFramePr>
            <a:graphicFrameLocks noGrp="1"/>
          </p:cNvGraphicFramePr>
          <p:nvPr>
            <p:ph sz="quarter" idx="10"/>
            <p:extLst>
              <p:ext uri="{D42A27DB-BD31-4B8C-83A1-F6EECF244321}">
                <p14:modId xmlns:p14="http://schemas.microsoft.com/office/powerpoint/2010/main" val="3163987312"/>
              </p:ext>
            </p:extLst>
          </p:nvPr>
        </p:nvGraphicFramePr>
        <p:xfrm>
          <a:off x="518115" y="1431240"/>
          <a:ext cx="8107769" cy="299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Rounded Corners 13">
            <a:extLst>
              <a:ext uri="{FF2B5EF4-FFF2-40B4-BE49-F238E27FC236}">
                <a16:creationId xmlns:a16="http://schemas.microsoft.com/office/drawing/2014/main" id="{1EAE6B03-4986-C10C-CC1F-C9CEBC3E80A0}"/>
              </a:ext>
            </a:extLst>
          </p:cNvPr>
          <p:cNvSpPr/>
          <p:nvPr/>
        </p:nvSpPr>
        <p:spPr>
          <a:xfrm>
            <a:off x="4774548"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4</a:t>
            </a:r>
            <a:endParaRPr lang="en-US" sz="2400" dirty="0">
              <a:solidFill>
                <a:srgbClr val="5736C5"/>
              </a:solidFill>
            </a:endParaRPr>
          </a:p>
        </p:txBody>
      </p:sp>
      <p:sp>
        <p:nvSpPr>
          <p:cNvPr id="15" name="Rectangle: Rounded Corners 14">
            <a:extLst>
              <a:ext uri="{FF2B5EF4-FFF2-40B4-BE49-F238E27FC236}">
                <a16:creationId xmlns:a16="http://schemas.microsoft.com/office/drawing/2014/main" id="{C429E9FC-DCC5-D7D5-8D23-2D2DC8DCF6EF}"/>
              </a:ext>
            </a:extLst>
          </p:cNvPr>
          <p:cNvSpPr/>
          <p:nvPr/>
        </p:nvSpPr>
        <p:spPr>
          <a:xfrm>
            <a:off x="6169019"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5</a:t>
            </a:r>
            <a:endParaRPr lang="en-US" sz="2400" dirty="0">
              <a:solidFill>
                <a:srgbClr val="5736C5"/>
              </a:solidFill>
            </a:endParaRPr>
          </a:p>
        </p:txBody>
      </p:sp>
      <p:sp>
        <p:nvSpPr>
          <p:cNvPr id="16" name="Rectangle: Rounded Corners 15">
            <a:extLst>
              <a:ext uri="{FF2B5EF4-FFF2-40B4-BE49-F238E27FC236}">
                <a16:creationId xmlns:a16="http://schemas.microsoft.com/office/drawing/2014/main" id="{26B8851B-6858-DB86-4597-FBABD40E78AE}"/>
              </a:ext>
            </a:extLst>
          </p:cNvPr>
          <p:cNvSpPr/>
          <p:nvPr/>
        </p:nvSpPr>
        <p:spPr>
          <a:xfrm>
            <a:off x="7563490"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6</a:t>
            </a:r>
            <a:endParaRPr lang="en-US" sz="2400" dirty="0">
              <a:solidFill>
                <a:srgbClr val="5736C5"/>
              </a:solidFill>
            </a:endParaRPr>
          </a:p>
        </p:txBody>
      </p:sp>
      <p:sp>
        <p:nvSpPr>
          <p:cNvPr id="17" name="Rectangle: Rounded Corners 16">
            <a:extLst>
              <a:ext uri="{FF2B5EF4-FFF2-40B4-BE49-F238E27FC236}">
                <a16:creationId xmlns:a16="http://schemas.microsoft.com/office/drawing/2014/main" id="{A02754D2-93B7-4CFB-A328-82B94A14228A}"/>
              </a:ext>
            </a:extLst>
          </p:cNvPr>
          <p:cNvSpPr/>
          <p:nvPr/>
        </p:nvSpPr>
        <p:spPr>
          <a:xfrm>
            <a:off x="624399"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1</a:t>
            </a:r>
            <a:endParaRPr lang="en-US" sz="2400" dirty="0">
              <a:solidFill>
                <a:srgbClr val="5736C5"/>
              </a:solidFill>
            </a:endParaRPr>
          </a:p>
        </p:txBody>
      </p:sp>
      <p:sp>
        <p:nvSpPr>
          <p:cNvPr id="18" name="Rectangle: Rounded Corners 17">
            <a:extLst>
              <a:ext uri="{FF2B5EF4-FFF2-40B4-BE49-F238E27FC236}">
                <a16:creationId xmlns:a16="http://schemas.microsoft.com/office/drawing/2014/main" id="{54938758-1180-F408-8F4D-F30503610EAB}"/>
              </a:ext>
            </a:extLst>
          </p:cNvPr>
          <p:cNvSpPr/>
          <p:nvPr/>
        </p:nvSpPr>
        <p:spPr>
          <a:xfrm>
            <a:off x="2006639"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2</a:t>
            </a:r>
            <a:endParaRPr lang="en-US" sz="2400" dirty="0">
              <a:solidFill>
                <a:srgbClr val="5736C5"/>
              </a:solidFill>
            </a:endParaRPr>
          </a:p>
        </p:txBody>
      </p:sp>
      <p:sp>
        <p:nvSpPr>
          <p:cNvPr id="19" name="Rectangle: Rounded Corners 18">
            <a:extLst>
              <a:ext uri="{FF2B5EF4-FFF2-40B4-BE49-F238E27FC236}">
                <a16:creationId xmlns:a16="http://schemas.microsoft.com/office/drawing/2014/main" id="{CAD9F12B-AB9D-F373-1728-8137A4EA23A4}"/>
              </a:ext>
            </a:extLst>
          </p:cNvPr>
          <p:cNvSpPr/>
          <p:nvPr/>
        </p:nvSpPr>
        <p:spPr>
          <a:xfrm>
            <a:off x="3369801"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3</a:t>
            </a:r>
            <a:endParaRPr lang="en-US" sz="2400" dirty="0">
              <a:solidFill>
                <a:srgbClr val="5736C5"/>
              </a:solidFill>
            </a:endParaRPr>
          </a:p>
        </p:txBody>
      </p:sp>
    </p:spTree>
    <p:extLst>
      <p:ext uri="{BB962C8B-B14F-4D97-AF65-F5344CB8AC3E}">
        <p14:creationId xmlns:p14="http://schemas.microsoft.com/office/powerpoint/2010/main" val="46049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a:xfrm>
            <a:off x="579031" y="890587"/>
            <a:ext cx="7886700" cy="540653"/>
          </a:xfrm>
        </p:spPr>
        <p:txBody>
          <a:bodyPr/>
          <a:lstStyle/>
          <a:p>
            <a:r>
              <a:rPr lang="en-US" b="1" dirty="0">
                <a:solidFill>
                  <a:srgbClr val="5735C4"/>
                </a:solidFill>
                <a:latin typeface="MrEavesXLModOT"/>
              </a:rPr>
              <a:t>Planning Steps</a:t>
            </a:r>
            <a:endParaRPr lang="en-US" b="1" dirty="0">
              <a:solidFill>
                <a:srgbClr val="7030A0"/>
              </a:solidFill>
            </a:endParaRPr>
          </a:p>
        </p:txBody>
      </p:sp>
      <p:graphicFrame>
        <p:nvGraphicFramePr>
          <p:cNvPr id="4" name="Content Placeholder 3">
            <a:extLst>
              <a:ext uri="{FF2B5EF4-FFF2-40B4-BE49-F238E27FC236}">
                <a16:creationId xmlns:a16="http://schemas.microsoft.com/office/drawing/2014/main" id="{F3999D26-D87F-BE6D-2DCC-D9229D498C8D}"/>
              </a:ext>
            </a:extLst>
          </p:cNvPr>
          <p:cNvGraphicFramePr>
            <a:graphicFrameLocks noGrp="1"/>
          </p:cNvGraphicFramePr>
          <p:nvPr>
            <p:ph sz="quarter" idx="10"/>
            <p:extLst>
              <p:ext uri="{D42A27DB-BD31-4B8C-83A1-F6EECF244321}">
                <p14:modId xmlns:p14="http://schemas.microsoft.com/office/powerpoint/2010/main" val="1840298580"/>
              </p:ext>
            </p:extLst>
          </p:nvPr>
        </p:nvGraphicFramePr>
        <p:xfrm>
          <a:off x="518115" y="1431240"/>
          <a:ext cx="8107769" cy="299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F8F9CB76-FF3D-B010-9391-6197F716562D}"/>
              </a:ext>
            </a:extLst>
          </p:cNvPr>
          <p:cNvSpPr/>
          <p:nvPr/>
        </p:nvSpPr>
        <p:spPr>
          <a:xfrm>
            <a:off x="4774548"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10</a:t>
            </a:r>
            <a:endParaRPr lang="en-US" sz="2400" dirty="0">
              <a:solidFill>
                <a:srgbClr val="5736C5"/>
              </a:solidFill>
            </a:endParaRPr>
          </a:p>
        </p:txBody>
      </p:sp>
      <p:sp>
        <p:nvSpPr>
          <p:cNvPr id="11" name="Rectangle: Rounded Corners 10">
            <a:extLst>
              <a:ext uri="{FF2B5EF4-FFF2-40B4-BE49-F238E27FC236}">
                <a16:creationId xmlns:a16="http://schemas.microsoft.com/office/drawing/2014/main" id="{843D4C40-8A6F-0722-205D-9540E2767394}"/>
              </a:ext>
            </a:extLst>
          </p:cNvPr>
          <p:cNvSpPr/>
          <p:nvPr/>
        </p:nvSpPr>
        <p:spPr>
          <a:xfrm>
            <a:off x="6169019"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11</a:t>
            </a:r>
            <a:endParaRPr lang="en-US" sz="2400" dirty="0">
              <a:solidFill>
                <a:srgbClr val="5736C5"/>
              </a:solidFill>
            </a:endParaRPr>
          </a:p>
        </p:txBody>
      </p:sp>
      <p:sp>
        <p:nvSpPr>
          <p:cNvPr id="12" name="Rectangle: Rounded Corners 11">
            <a:extLst>
              <a:ext uri="{FF2B5EF4-FFF2-40B4-BE49-F238E27FC236}">
                <a16:creationId xmlns:a16="http://schemas.microsoft.com/office/drawing/2014/main" id="{F82C9C79-9568-1CF8-FF8D-426117B6A275}"/>
              </a:ext>
            </a:extLst>
          </p:cNvPr>
          <p:cNvSpPr/>
          <p:nvPr/>
        </p:nvSpPr>
        <p:spPr>
          <a:xfrm>
            <a:off x="7563490"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12</a:t>
            </a:r>
            <a:endParaRPr lang="en-US" sz="2400" dirty="0">
              <a:solidFill>
                <a:srgbClr val="5736C5"/>
              </a:solidFill>
            </a:endParaRPr>
          </a:p>
        </p:txBody>
      </p:sp>
      <p:sp>
        <p:nvSpPr>
          <p:cNvPr id="17" name="Rectangle: Rounded Corners 16">
            <a:extLst>
              <a:ext uri="{FF2B5EF4-FFF2-40B4-BE49-F238E27FC236}">
                <a16:creationId xmlns:a16="http://schemas.microsoft.com/office/drawing/2014/main" id="{692A7173-A995-7E4B-5E91-6052691CC015}"/>
              </a:ext>
            </a:extLst>
          </p:cNvPr>
          <p:cNvSpPr/>
          <p:nvPr/>
        </p:nvSpPr>
        <p:spPr>
          <a:xfrm>
            <a:off x="624399"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7</a:t>
            </a:r>
            <a:endParaRPr lang="en-US" sz="2400" dirty="0">
              <a:solidFill>
                <a:srgbClr val="5736C5"/>
              </a:solidFill>
            </a:endParaRPr>
          </a:p>
        </p:txBody>
      </p:sp>
      <p:sp>
        <p:nvSpPr>
          <p:cNvPr id="18" name="Rectangle: Rounded Corners 17">
            <a:extLst>
              <a:ext uri="{FF2B5EF4-FFF2-40B4-BE49-F238E27FC236}">
                <a16:creationId xmlns:a16="http://schemas.microsoft.com/office/drawing/2014/main" id="{3F47A5E5-E4E4-2473-2309-F40A81473E81}"/>
              </a:ext>
            </a:extLst>
          </p:cNvPr>
          <p:cNvSpPr/>
          <p:nvPr/>
        </p:nvSpPr>
        <p:spPr>
          <a:xfrm>
            <a:off x="2006639"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8</a:t>
            </a:r>
            <a:endParaRPr lang="en-US" sz="2400" dirty="0">
              <a:solidFill>
                <a:srgbClr val="5736C5"/>
              </a:solidFill>
            </a:endParaRPr>
          </a:p>
        </p:txBody>
      </p:sp>
      <p:sp>
        <p:nvSpPr>
          <p:cNvPr id="19" name="Rectangle: Rounded Corners 18">
            <a:extLst>
              <a:ext uri="{FF2B5EF4-FFF2-40B4-BE49-F238E27FC236}">
                <a16:creationId xmlns:a16="http://schemas.microsoft.com/office/drawing/2014/main" id="{E23D599D-45EE-0461-B8FB-C54860F55D06}"/>
              </a:ext>
            </a:extLst>
          </p:cNvPr>
          <p:cNvSpPr/>
          <p:nvPr/>
        </p:nvSpPr>
        <p:spPr>
          <a:xfrm>
            <a:off x="3369801" y="2236341"/>
            <a:ext cx="454997" cy="313148"/>
          </a:xfrm>
          <a:prstGeom prst="roundRect">
            <a:avLst/>
          </a:prstGeom>
          <a:solidFill>
            <a:schemeClr val="bg1"/>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736C5"/>
                </a:solidFill>
              </a:rPr>
              <a:t>9</a:t>
            </a:r>
            <a:endParaRPr lang="en-US" sz="2400" dirty="0">
              <a:solidFill>
                <a:srgbClr val="5736C5"/>
              </a:solidFill>
            </a:endParaRPr>
          </a:p>
        </p:txBody>
      </p:sp>
    </p:spTree>
    <p:extLst>
      <p:ext uri="{BB962C8B-B14F-4D97-AF65-F5344CB8AC3E}">
        <p14:creationId xmlns:p14="http://schemas.microsoft.com/office/powerpoint/2010/main" val="254941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a:xfrm>
            <a:off x="579031" y="890587"/>
            <a:ext cx="7886700" cy="540653"/>
          </a:xfrm>
        </p:spPr>
        <p:txBody>
          <a:bodyPr/>
          <a:lstStyle/>
          <a:p>
            <a:r>
              <a:rPr lang="en-US" b="1" dirty="0">
                <a:solidFill>
                  <a:srgbClr val="5735C4"/>
                </a:solidFill>
                <a:latin typeface="MrEavesXLModOT"/>
              </a:rPr>
              <a:t>Creating Your Fundraising Action Plan </a:t>
            </a:r>
            <a:endParaRPr lang="en-US" b="1" dirty="0">
              <a:solidFill>
                <a:srgbClr val="7030A0"/>
              </a:solidFill>
            </a:endParaRPr>
          </a:p>
        </p:txBody>
      </p:sp>
      <p:graphicFrame>
        <p:nvGraphicFramePr>
          <p:cNvPr id="4" name="Content Placeholder 4">
            <a:extLst>
              <a:ext uri="{FF2B5EF4-FFF2-40B4-BE49-F238E27FC236}">
                <a16:creationId xmlns:a16="http://schemas.microsoft.com/office/drawing/2014/main" id="{88BA9C75-7B96-2B2B-E037-19836909D1C8}"/>
              </a:ext>
            </a:extLst>
          </p:cNvPr>
          <p:cNvGraphicFramePr>
            <a:graphicFrameLocks noGrp="1"/>
          </p:cNvGraphicFramePr>
          <p:nvPr>
            <p:ph sz="quarter" idx="10"/>
            <p:extLst>
              <p:ext uri="{D42A27DB-BD31-4B8C-83A1-F6EECF244321}">
                <p14:modId xmlns:p14="http://schemas.microsoft.com/office/powerpoint/2010/main" val="470778962"/>
              </p:ext>
            </p:extLst>
          </p:nvPr>
        </p:nvGraphicFramePr>
        <p:xfrm>
          <a:off x="579438" y="1431925"/>
          <a:ext cx="7886700" cy="299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41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a:xfrm>
            <a:off x="579031" y="772205"/>
            <a:ext cx="7886700" cy="659035"/>
          </a:xfrm>
        </p:spPr>
        <p:txBody>
          <a:bodyPr/>
          <a:lstStyle/>
          <a:p>
            <a:r>
              <a:rPr lang="en-US" b="1" dirty="0">
                <a:solidFill>
                  <a:srgbClr val="5735C4"/>
                </a:solidFill>
                <a:latin typeface="MrEavesXLModOT"/>
              </a:rPr>
              <a:t>Questions to Ask &amp; Guide The Process </a:t>
            </a:r>
            <a:endParaRPr lang="en-US" b="1" dirty="0">
              <a:solidFill>
                <a:srgbClr val="7030A0"/>
              </a:solidFill>
            </a:endParaRPr>
          </a:p>
        </p:txBody>
      </p:sp>
      <p:graphicFrame>
        <p:nvGraphicFramePr>
          <p:cNvPr id="7" name="Content Placeholder 5">
            <a:extLst>
              <a:ext uri="{FF2B5EF4-FFF2-40B4-BE49-F238E27FC236}">
                <a16:creationId xmlns:a16="http://schemas.microsoft.com/office/drawing/2014/main" id="{38AAF239-3FD1-E2D2-CB8A-077714A86FC3}"/>
              </a:ext>
            </a:extLst>
          </p:cNvPr>
          <p:cNvGraphicFramePr>
            <a:graphicFrameLocks noGrp="1"/>
          </p:cNvGraphicFramePr>
          <p:nvPr>
            <p:ph sz="quarter" idx="10"/>
            <p:extLst>
              <p:ext uri="{D42A27DB-BD31-4B8C-83A1-F6EECF244321}">
                <p14:modId xmlns:p14="http://schemas.microsoft.com/office/powerpoint/2010/main" val="2339357509"/>
              </p:ext>
            </p:extLst>
          </p:nvPr>
        </p:nvGraphicFramePr>
        <p:xfrm>
          <a:off x="579031" y="1668807"/>
          <a:ext cx="7936319" cy="2665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35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a:xfrm>
            <a:off x="579031" y="890587"/>
            <a:ext cx="7886700" cy="540653"/>
          </a:xfrm>
        </p:spPr>
        <p:txBody>
          <a:bodyPr/>
          <a:lstStyle/>
          <a:p>
            <a:r>
              <a:rPr lang="en-US" b="1" dirty="0">
                <a:solidFill>
                  <a:srgbClr val="5735C4"/>
                </a:solidFill>
                <a:latin typeface="MrEavesXLModOT"/>
              </a:rPr>
              <a:t>The Cause Selling Cycle  </a:t>
            </a:r>
            <a:endParaRPr lang="en-US" b="1" dirty="0">
              <a:solidFill>
                <a:srgbClr val="7030A0"/>
              </a:solidFill>
            </a:endParaRPr>
          </a:p>
        </p:txBody>
      </p:sp>
      <p:pic>
        <p:nvPicPr>
          <p:cNvPr id="5" name="Content Placeholder 4" descr="Diagram&#10;&#10;Description automatically generated">
            <a:extLst>
              <a:ext uri="{FF2B5EF4-FFF2-40B4-BE49-F238E27FC236}">
                <a16:creationId xmlns:a16="http://schemas.microsoft.com/office/drawing/2014/main" id="{7B79F4DF-D3C0-CC13-B3B9-9F1BEF424091}"/>
              </a:ext>
            </a:extLst>
          </p:cNvPr>
          <p:cNvPicPr>
            <a:picLocks noGrp="1" noChangeAspect="1"/>
          </p:cNvPicPr>
          <p:nvPr>
            <p:ph sz="quarter" idx="10"/>
          </p:nvPr>
        </p:nvPicPr>
        <p:blipFill rotWithShape="1">
          <a:blip r:embed="rId3"/>
          <a:srcRect t="1489" b="4079"/>
          <a:stretch/>
        </p:blipFill>
        <p:spPr>
          <a:xfrm>
            <a:off x="877047" y="1609468"/>
            <a:ext cx="2640695" cy="2473325"/>
          </a:xfrm>
          <a:custGeom>
            <a:avLst/>
            <a:gdLst>
              <a:gd name="connsiteX0" fmla="*/ 0 w 5145758"/>
              <a:gd name="connsiteY0" fmla="*/ 0 h 4819650"/>
              <a:gd name="connsiteX1" fmla="*/ 5145758 w 5145758"/>
              <a:gd name="connsiteY1" fmla="*/ 0 h 4819650"/>
              <a:gd name="connsiteX2" fmla="*/ 5145758 w 5145758"/>
              <a:gd name="connsiteY2" fmla="*/ 4819650 h 4819650"/>
              <a:gd name="connsiteX3" fmla="*/ 1651069 w 5145758"/>
              <a:gd name="connsiteY3" fmla="*/ 4819650 h 4819650"/>
              <a:gd name="connsiteX4" fmla="*/ 244109 w 5145758"/>
              <a:gd name="connsiteY4" fmla="*/ 3499318 h 4819650"/>
              <a:gd name="connsiteX5" fmla="*/ 25567 w 5145758"/>
              <a:gd name="connsiteY5" fmla="*/ 2523863 h 4819650"/>
              <a:gd name="connsiteX6" fmla="*/ 0 w 5145758"/>
              <a:gd name="connsiteY6" fmla="*/ 2637981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58" h="4819650">
                <a:moveTo>
                  <a:pt x="0" y="0"/>
                </a:moveTo>
                <a:lnTo>
                  <a:pt x="5145758" y="0"/>
                </a:lnTo>
                <a:lnTo>
                  <a:pt x="5145758" y="4819650"/>
                </a:lnTo>
                <a:lnTo>
                  <a:pt x="1651069" y="4819650"/>
                </a:lnTo>
                <a:lnTo>
                  <a:pt x="244109" y="3499318"/>
                </a:lnTo>
                <a:lnTo>
                  <a:pt x="25567" y="2523863"/>
                </a:lnTo>
                <a:lnTo>
                  <a:pt x="0" y="2637981"/>
                </a:lnTo>
                <a:close/>
              </a:path>
            </a:pathLst>
          </a:custGeom>
        </p:spPr>
      </p:pic>
      <p:sp>
        <p:nvSpPr>
          <p:cNvPr id="6" name="Content Placeholder 8">
            <a:extLst>
              <a:ext uri="{FF2B5EF4-FFF2-40B4-BE49-F238E27FC236}">
                <a16:creationId xmlns:a16="http://schemas.microsoft.com/office/drawing/2014/main" id="{3816D6B4-FC4D-E026-E084-5D771F828105}"/>
              </a:ext>
            </a:extLst>
          </p:cNvPr>
          <p:cNvSpPr txBox="1">
            <a:spLocks/>
          </p:cNvSpPr>
          <p:nvPr/>
        </p:nvSpPr>
        <p:spPr>
          <a:xfrm>
            <a:off x="4022236" y="1734319"/>
            <a:ext cx="4806193" cy="2646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F706C"/>
                </a:solidFill>
                <a:latin typeface="Open Sans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6F706C"/>
                </a:solidFill>
                <a:latin typeface="Open Sans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6F706C"/>
                </a:solidFill>
                <a:latin typeface="Open Sans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solidFill>
                  <a:srgbClr val="5736C5"/>
                </a:solidFill>
                <a:latin typeface="Mr Eaves XL Mod OT Reg" panose="020B0604020202020204" charset="0"/>
                <a:ea typeface="Open Sans" panose="020B0606030504020204" pitchFamily="34" charset="0"/>
                <a:cs typeface="Mr Eaves XL Mod OT Reg" panose="020B0604020202020204" charset="0"/>
                <a:sym typeface="Open Sans SemiBold"/>
              </a:rPr>
              <a:t>Phase One</a:t>
            </a:r>
          </a:p>
          <a:p>
            <a:pPr marL="0" indent="0" algn="ctr">
              <a:buFont typeface="Arial" panose="020B0604020202020204" pitchFamily="34" charset="0"/>
              <a:buNone/>
            </a:pPr>
            <a:r>
              <a:rPr lang="en-US" sz="3200" b="1" dirty="0">
                <a:solidFill>
                  <a:srgbClr val="F3A260"/>
                </a:solidFill>
                <a:latin typeface="Mr Eaves XL Mod OT Reg" panose="020B0604020202020204" charset="0"/>
                <a:ea typeface="Open Sans" panose="020B0606030504020204" pitchFamily="34" charset="0"/>
                <a:cs typeface="Mr Eaves XL Mod OT Reg" panose="020B0604020202020204" charset="0"/>
                <a:sym typeface="Open Sans SemiBold"/>
              </a:rPr>
              <a:t>Phase Two</a:t>
            </a:r>
          </a:p>
          <a:p>
            <a:pPr marL="0" indent="0" algn="ctr">
              <a:buNone/>
            </a:pPr>
            <a:r>
              <a:rPr lang="en-US" sz="3200" b="1" dirty="0">
                <a:solidFill>
                  <a:srgbClr val="87AFA8"/>
                </a:solidFill>
                <a:latin typeface="Mr Eaves XL Mod OT Reg" panose="020B0604020202020204" charset="0"/>
                <a:ea typeface="Open Sans" panose="020B0606030504020204" pitchFamily="34" charset="0"/>
                <a:sym typeface="Open Sans SemiBold"/>
              </a:rPr>
              <a:t>Phase Three</a:t>
            </a:r>
          </a:p>
          <a:p>
            <a:pPr marL="0" indent="0">
              <a:buFont typeface="Arial" panose="020B0604020202020204" pitchFamily="34" charset="0"/>
              <a:buNone/>
            </a:pPr>
            <a:endParaRPr lang="en-US" sz="5400" dirty="0">
              <a:solidFill>
                <a:schemeClr val="accent6"/>
              </a:solidFill>
              <a:latin typeface="Mr Eaves XL Mod OT Reg" panose="020B0604020202020204" charset="0"/>
              <a:ea typeface="Open Sans" panose="020B0606030504020204" pitchFamily="34" charset="0"/>
              <a:cs typeface="Mr Eaves XL Mod OT Reg" panose="020B0604020202020204" charset="0"/>
            </a:endParaRPr>
          </a:p>
        </p:txBody>
      </p:sp>
    </p:spTree>
    <p:extLst>
      <p:ext uri="{BB962C8B-B14F-4D97-AF65-F5344CB8AC3E}">
        <p14:creationId xmlns:p14="http://schemas.microsoft.com/office/powerpoint/2010/main" val="52716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a:xfrm>
            <a:off x="579031" y="829867"/>
            <a:ext cx="7886700" cy="540653"/>
          </a:xfrm>
        </p:spPr>
        <p:txBody>
          <a:bodyPr/>
          <a:lstStyle/>
          <a:p>
            <a:r>
              <a:rPr lang="en-US" b="1" dirty="0">
                <a:solidFill>
                  <a:srgbClr val="5735C4"/>
                </a:solidFill>
                <a:latin typeface="MrEavesXLModOT"/>
              </a:rPr>
              <a:t>Fundraising Narrative Plan</a:t>
            </a:r>
            <a:endParaRPr lang="en-US" b="1" dirty="0">
              <a:solidFill>
                <a:srgbClr val="7030A0"/>
              </a:solidFill>
            </a:endParaRPr>
          </a:p>
        </p:txBody>
      </p:sp>
      <p:sp>
        <p:nvSpPr>
          <p:cNvPr id="3" name="Content Placeholder 2">
            <a:extLst>
              <a:ext uri="{FF2B5EF4-FFF2-40B4-BE49-F238E27FC236}">
                <a16:creationId xmlns:a16="http://schemas.microsoft.com/office/drawing/2014/main" id="{83C6A9F6-B6D9-283B-21C5-E142580F5448}"/>
              </a:ext>
            </a:extLst>
          </p:cNvPr>
          <p:cNvSpPr txBox="1">
            <a:spLocks/>
          </p:cNvSpPr>
          <p:nvPr/>
        </p:nvSpPr>
        <p:spPr>
          <a:xfrm>
            <a:off x="384359" y="1516663"/>
            <a:ext cx="5384579" cy="2964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800" b="1" dirty="0">
                <a:solidFill>
                  <a:schemeClr val="tx1"/>
                </a:solidFill>
                <a:latin typeface="Calibri" panose="020F0502020204030204" pitchFamily="34" charset="0"/>
                <a:cs typeface="Calibri" panose="020F0502020204030204" pitchFamily="34" charset="0"/>
              </a:rPr>
              <a:t>Annual Gifts:</a:t>
            </a:r>
          </a:p>
          <a:p>
            <a:pPr lvl="1">
              <a:lnSpc>
                <a:spcPct val="100000"/>
              </a:lnSpc>
            </a:pPr>
            <a:r>
              <a:rPr lang="en-US" dirty="0">
                <a:solidFill>
                  <a:schemeClr val="tx1"/>
                </a:solidFill>
                <a:latin typeface="Calibri" panose="020F0502020204030204" pitchFamily="34" charset="0"/>
                <a:cs typeface="Calibri" panose="020F0502020204030204" pitchFamily="34" charset="0"/>
              </a:rPr>
              <a:t>Goal --raise $250,000 on Giving Tuesday (raised $13,000 in 2020)</a:t>
            </a:r>
          </a:p>
          <a:p>
            <a:pPr lvl="1">
              <a:lnSpc>
                <a:spcPct val="100000"/>
              </a:lnSpc>
            </a:pPr>
            <a:r>
              <a:rPr lang="en-US" dirty="0">
                <a:solidFill>
                  <a:schemeClr val="tx1"/>
                </a:solidFill>
                <a:latin typeface="Calibri" panose="020F0502020204030204" pitchFamily="34" charset="0"/>
                <a:cs typeface="Calibri" panose="020F0502020204030204" pitchFamily="34" charset="0"/>
              </a:rPr>
              <a:t>Tasks: Write Annual Letter</a:t>
            </a:r>
          </a:p>
          <a:p>
            <a:pPr marL="0" indent="0">
              <a:lnSpc>
                <a:spcPct val="100000"/>
              </a:lnSpc>
              <a:buNone/>
            </a:pPr>
            <a:endParaRPr lang="en-US" sz="1050" b="1" dirty="0">
              <a:solidFill>
                <a:schemeClr val="tx1"/>
              </a:solidFill>
              <a:latin typeface="Calibri" panose="020F0502020204030204" pitchFamily="34" charset="0"/>
              <a:cs typeface="Calibri" panose="020F0502020204030204" pitchFamily="34" charset="0"/>
            </a:endParaRPr>
          </a:p>
          <a:p>
            <a:pPr marL="0" indent="0">
              <a:lnSpc>
                <a:spcPct val="100000"/>
              </a:lnSpc>
              <a:buNone/>
            </a:pPr>
            <a:r>
              <a:rPr lang="en-US" sz="1800" b="1" dirty="0">
                <a:solidFill>
                  <a:schemeClr val="tx1"/>
                </a:solidFill>
                <a:latin typeface="Calibri" panose="020F0502020204030204" pitchFamily="34" charset="0"/>
                <a:cs typeface="Calibri" panose="020F0502020204030204" pitchFamily="34" charset="0"/>
              </a:rPr>
              <a:t>Events:</a:t>
            </a:r>
            <a:endParaRPr lang="en-US" sz="1800" dirty="0">
              <a:solidFill>
                <a:schemeClr val="tx1"/>
              </a:solidFill>
              <a:latin typeface="Calibri" panose="020F0502020204030204" pitchFamily="34" charset="0"/>
              <a:cs typeface="Calibri" panose="020F0502020204030204" pitchFamily="34" charset="0"/>
            </a:endParaRPr>
          </a:p>
          <a:p>
            <a:pPr lvl="1">
              <a:lnSpc>
                <a:spcPct val="100000"/>
              </a:lnSpc>
            </a:pPr>
            <a:r>
              <a:rPr lang="en-US" sz="1800" dirty="0">
                <a:solidFill>
                  <a:schemeClr val="tx1"/>
                </a:solidFill>
                <a:latin typeface="Calibri" panose="020F0502020204030204" pitchFamily="34" charset="0"/>
                <a:cs typeface="Calibri" panose="020F0502020204030204" pitchFamily="34" charset="0"/>
              </a:rPr>
              <a:t>Secure sponsorship for the event ($50,000)</a:t>
            </a:r>
          </a:p>
          <a:p>
            <a:pPr lvl="1">
              <a:lnSpc>
                <a:spcPct val="100000"/>
              </a:lnSpc>
            </a:pPr>
            <a:r>
              <a:rPr lang="en-US" sz="1800" dirty="0">
                <a:solidFill>
                  <a:schemeClr val="tx1"/>
                </a:solidFill>
                <a:latin typeface="Calibri" panose="020F0502020204030204" pitchFamily="34" charset="0"/>
                <a:cs typeface="Calibri" panose="020F0502020204030204" pitchFamily="34" charset="0"/>
              </a:rPr>
              <a:t>Tasks: Create Sponsorship Package</a:t>
            </a:r>
          </a:p>
        </p:txBody>
      </p:sp>
      <p:sp>
        <p:nvSpPr>
          <p:cNvPr id="8" name="Content Placeholder 2">
            <a:extLst>
              <a:ext uri="{FF2B5EF4-FFF2-40B4-BE49-F238E27FC236}">
                <a16:creationId xmlns:a16="http://schemas.microsoft.com/office/drawing/2014/main" id="{50BC4DD0-C89C-2B6D-96D2-A71472EAFAB7}"/>
              </a:ext>
            </a:extLst>
          </p:cNvPr>
          <p:cNvSpPr txBox="1">
            <a:spLocks/>
          </p:cNvSpPr>
          <p:nvPr/>
        </p:nvSpPr>
        <p:spPr>
          <a:xfrm>
            <a:off x="6113124" y="1670776"/>
            <a:ext cx="2537004" cy="2212855"/>
          </a:xfrm>
          <a:prstGeom prst="roundRect">
            <a:avLst/>
          </a:prstGeom>
          <a:solidFill>
            <a:srgbClr val="D7D9ED"/>
          </a:solidFill>
          <a:ln w="28575">
            <a:solidFill>
              <a:srgbClr val="5736C5"/>
            </a:solidFill>
          </a:ln>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000" b="0" i="0" kern="1200" baseline="0">
                <a:solidFill>
                  <a:srgbClr val="6F706C"/>
                </a:solidFill>
                <a:latin typeface="Mr Eaves XL Mod OT Reg" panose="020B0603060502020204" pitchFamily="34" charset="77"/>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6F706C"/>
                </a:solidFill>
                <a:latin typeface="Open Sans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6F706C"/>
                </a:solidFill>
                <a:latin typeface="Open Sans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1200"/>
              </a:spcAft>
            </a:pPr>
            <a:r>
              <a:rPr lang="en-US" sz="1800" b="1" i="1" dirty="0">
                <a:solidFill>
                  <a:schemeClr val="tx1"/>
                </a:solidFill>
                <a:latin typeface="Calibri" panose="020F0502020204030204" pitchFamily="34" charset="0"/>
                <a:cs typeface="Calibri" panose="020F0502020204030204" pitchFamily="34" charset="0"/>
              </a:rPr>
              <a:t>Other gifts to include:</a:t>
            </a:r>
          </a:p>
          <a:p>
            <a:pPr algn="ctr">
              <a:lnSpc>
                <a:spcPct val="100000"/>
              </a:lnSpc>
              <a:spcBef>
                <a:spcPts val="0"/>
              </a:spcBef>
              <a:spcAft>
                <a:spcPts val="300"/>
              </a:spcAft>
            </a:pPr>
            <a:r>
              <a:rPr lang="en-US" sz="1800" dirty="0">
                <a:solidFill>
                  <a:schemeClr val="tx1"/>
                </a:solidFill>
                <a:latin typeface="Calibri"/>
                <a:ea typeface="Open Sans Light"/>
                <a:cs typeface="Calibri"/>
              </a:rPr>
              <a:t>Major Gifts</a:t>
            </a:r>
          </a:p>
          <a:p>
            <a:pPr algn="ctr">
              <a:lnSpc>
                <a:spcPct val="100000"/>
              </a:lnSpc>
              <a:spcBef>
                <a:spcPts val="0"/>
              </a:spcBef>
              <a:spcAft>
                <a:spcPts val="300"/>
              </a:spcAft>
            </a:pPr>
            <a:r>
              <a:rPr lang="en-US" sz="1800" dirty="0">
                <a:solidFill>
                  <a:schemeClr val="tx1"/>
                </a:solidFill>
                <a:latin typeface="Calibri"/>
                <a:ea typeface="Open Sans Light"/>
                <a:cs typeface="Calibri"/>
              </a:rPr>
              <a:t>Endowment</a:t>
            </a:r>
          </a:p>
          <a:p>
            <a:pPr algn="ctr">
              <a:lnSpc>
                <a:spcPct val="100000"/>
              </a:lnSpc>
              <a:spcBef>
                <a:spcPts val="0"/>
              </a:spcBef>
              <a:spcAft>
                <a:spcPts val="300"/>
              </a:spcAft>
            </a:pPr>
            <a:r>
              <a:rPr lang="en-US" sz="1800" dirty="0">
                <a:solidFill>
                  <a:schemeClr val="tx1"/>
                </a:solidFill>
                <a:latin typeface="Calibri"/>
                <a:ea typeface="Open Sans Light"/>
                <a:cs typeface="Calibri"/>
              </a:rPr>
              <a:t>Planned Giving</a:t>
            </a:r>
          </a:p>
          <a:p>
            <a:pPr algn="ctr">
              <a:lnSpc>
                <a:spcPct val="100000"/>
              </a:lnSpc>
              <a:spcBef>
                <a:spcPts val="0"/>
              </a:spcBef>
              <a:spcAft>
                <a:spcPts val="300"/>
              </a:spcAft>
            </a:pPr>
            <a:r>
              <a:rPr lang="en-US" sz="1800" dirty="0">
                <a:solidFill>
                  <a:schemeClr val="tx1"/>
                </a:solidFill>
                <a:latin typeface="Calibri"/>
                <a:ea typeface="Open Sans Light"/>
                <a:cs typeface="Calibri"/>
              </a:rPr>
              <a:t>Foundation Giving</a:t>
            </a:r>
          </a:p>
          <a:p>
            <a:pPr algn="ctr">
              <a:lnSpc>
                <a:spcPct val="100000"/>
              </a:lnSpc>
              <a:spcBef>
                <a:spcPts val="0"/>
              </a:spcBef>
              <a:spcAft>
                <a:spcPts val="300"/>
              </a:spcAft>
            </a:pPr>
            <a:r>
              <a:rPr lang="en-US" sz="1800" dirty="0">
                <a:solidFill>
                  <a:schemeClr val="tx1"/>
                </a:solidFill>
                <a:latin typeface="Calibri" panose="020F0502020204030204" pitchFamily="34" charset="0"/>
                <a:cs typeface="Calibri" panose="020F0502020204030204" pitchFamily="34" charset="0"/>
              </a:rPr>
              <a:t>Corporate Giving</a:t>
            </a:r>
          </a:p>
        </p:txBody>
      </p:sp>
    </p:spTree>
    <p:extLst>
      <p:ext uri="{BB962C8B-B14F-4D97-AF65-F5344CB8AC3E}">
        <p14:creationId xmlns:p14="http://schemas.microsoft.com/office/powerpoint/2010/main" val="85521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580C01E-D53E-82AF-0858-538D83A44CB5}"/>
              </a:ext>
            </a:extLst>
          </p:cNvPr>
          <p:cNvPicPr>
            <a:picLocks noGrp="1" noChangeAspect="1"/>
          </p:cNvPicPr>
          <p:nvPr>
            <p:ph sz="quarter" idx="10"/>
          </p:nvPr>
        </p:nvPicPr>
        <p:blipFill>
          <a:blip r:embed="rId3"/>
          <a:stretch>
            <a:fillRect/>
          </a:stretch>
        </p:blipFill>
        <p:spPr>
          <a:xfrm>
            <a:off x="715446" y="817416"/>
            <a:ext cx="7620480" cy="3508668"/>
          </a:xfrm>
          <a:prstGeom prst="rect">
            <a:avLst/>
          </a:prstGeom>
        </p:spPr>
      </p:pic>
    </p:spTree>
    <p:extLst>
      <p:ext uri="{BB962C8B-B14F-4D97-AF65-F5344CB8AC3E}">
        <p14:creationId xmlns:p14="http://schemas.microsoft.com/office/powerpoint/2010/main" val="361898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073-B782-07F1-A26E-F1AB8A2BECEA}"/>
              </a:ext>
            </a:extLst>
          </p:cNvPr>
          <p:cNvSpPr>
            <a:spLocks noGrp="1"/>
          </p:cNvSpPr>
          <p:nvPr>
            <p:ph type="title"/>
          </p:nvPr>
        </p:nvSpPr>
        <p:spPr/>
        <p:txBody>
          <a:bodyPr/>
          <a:lstStyle/>
          <a:p>
            <a:r>
              <a:rPr lang="en-US" b="1" dirty="0">
                <a:solidFill>
                  <a:srgbClr val="5735C4"/>
                </a:solidFill>
                <a:latin typeface="MrEavesXLModOT"/>
              </a:rPr>
              <a:t>Marketing and Communications Plan</a:t>
            </a:r>
          </a:p>
        </p:txBody>
      </p:sp>
      <p:graphicFrame>
        <p:nvGraphicFramePr>
          <p:cNvPr id="5" name="Content Placeholder 4">
            <a:extLst>
              <a:ext uri="{FF2B5EF4-FFF2-40B4-BE49-F238E27FC236}">
                <a16:creationId xmlns:a16="http://schemas.microsoft.com/office/drawing/2014/main" id="{F69C2B8B-67D5-E5B7-CF4B-A90A52DCECEC}"/>
              </a:ext>
            </a:extLst>
          </p:cNvPr>
          <p:cNvGraphicFramePr>
            <a:graphicFrameLocks noGrp="1"/>
          </p:cNvGraphicFramePr>
          <p:nvPr>
            <p:ph sz="quarter" idx="10"/>
            <p:extLst>
              <p:ext uri="{D42A27DB-BD31-4B8C-83A1-F6EECF244321}">
                <p14:modId xmlns:p14="http://schemas.microsoft.com/office/powerpoint/2010/main" val="1545035111"/>
              </p:ext>
            </p:extLst>
          </p:nvPr>
        </p:nvGraphicFramePr>
        <p:xfrm>
          <a:off x="542925" y="1779588"/>
          <a:ext cx="8058150" cy="247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A60F27FC-9F40-86CC-FEA3-0A55FE661AC5}"/>
              </a:ext>
            </a:extLst>
          </p:cNvPr>
          <p:cNvCxnSpPr/>
          <p:nvPr/>
        </p:nvCxnSpPr>
        <p:spPr>
          <a:xfrm>
            <a:off x="3041150" y="2075380"/>
            <a:ext cx="0" cy="1777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E6ACD1-BB1A-1356-0414-0D7A73C388CD}"/>
              </a:ext>
            </a:extLst>
          </p:cNvPr>
          <p:cNvCxnSpPr/>
          <p:nvPr/>
        </p:nvCxnSpPr>
        <p:spPr>
          <a:xfrm>
            <a:off x="5839145" y="2075380"/>
            <a:ext cx="0" cy="1777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57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assroom of students raising their hands in front of a teacher">
            <a:extLst>
              <a:ext uri="{FF2B5EF4-FFF2-40B4-BE49-F238E27FC236}">
                <a16:creationId xmlns:a16="http://schemas.microsoft.com/office/drawing/2014/main" id="{EC1EE0C3-CD84-D50C-2A76-C32523C6F7C0}"/>
              </a:ext>
            </a:extLst>
          </p:cNvPr>
          <p:cNvPicPr>
            <a:picLocks noChangeAspect="1"/>
          </p:cNvPicPr>
          <p:nvPr/>
        </p:nvPicPr>
        <p:blipFill rotWithShape="1">
          <a:blip r:embed="rId2"/>
          <a:srcRect t="11000" b="29698"/>
          <a:stretch/>
        </p:blipFill>
        <p:spPr>
          <a:xfrm>
            <a:off x="0" y="714054"/>
            <a:ext cx="9144000" cy="3693559"/>
          </a:xfrm>
          <a:prstGeom prst="rect">
            <a:avLst/>
          </a:prstGeom>
        </p:spPr>
      </p:pic>
      <p:sp>
        <p:nvSpPr>
          <p:cNvPr id="6" name="Rectangle 5">
            <a:extLst>
              <a:ext uri="{FF2B5EF4-FFF2-40B4-BE49-F238E27FC236}">
                <a16:creationId xmlns:a16="http://schemas.microsoft.com/office/drawing/2014/main" id="{7B29D719-0BF1-D627-A372-0E866E985815}"/>
              </a:ext>
            </a:extLst>
          </p:cNvPr>
          <p:cNvSpPr/>
          <p:nvPr/>
        </p:nvSpPr>
        <p:spPr>
          <a:xfrm>
            <a:off x="0" y="714054"/>
            <a:ext cx="9144000" cy="3693559"/>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7B59D9-9D57-7D9D-1384-C4782DC4D3B2}"/>
              </a:ext>
            </a:extLst>
          </p:cNvPr>
          <p:cNvSpPr>
            <a:spLocks noGrp="1"/>
          </p:cNvSpPr>
          <p:nvPr>
            <p:ph type="title"/>
          </p:nvPr>
        </p:nvSpPr>
        <p:spPr/>
        <p:txBody>
          <a:bodyPr/>
          <a:lstStyle/>
          <a:p>
            <a:pPr algn="ctr"/>
            <a:r>
              <a:rPr lang="en-US" sz="4400" b="1" dirty="0">
                <a:solidFill>
                  <a:schemeClr val="bg1"/>
                </a:solidFill>
              </a:rPr>
              <a:t>Community Share</a:t>
            </a:r>
          </a:p>
        </p:txBody>
      </p:sp>
      <p:sp>
        <p:nvSpPr>
          <p:cNvPr id="3" name="Content Placeholder 2">
            <a:extLst>
              <a:ext uri="{FF2B5EF4-FFF2-40B4-BE49-F238E27FC236}">
                <a16:creationId xmlns:a16="http://schemas.microsoft.com/office/drawing/2014/main" id="{DCCEF9AC-F16E-BC3B-12C5-1AF8F8E5DD25}"/>
              </a:ext>
            </a:extLst>
          </p:cNvPr>
          <p:cNvSpPr>
            <a:spLocks noGrp="1"/>
          </p:cNvSpPr>
          <p:nvPr>
            <p:ph sz="quarter" idx="10"/>
          </p:nvPr>
        </p:nvSpPr>
        <p:spPr>
          <a:xfrm>
            <a:off x="628650" y="1956490"/>
            <a:ext cx="7886700" cy="1865498"/>
          </a:xfrm>
        </p:spPr>
        <p:txBody>
          <a:bodyPr/>
          <a:lstStyle/>
          <a:p>
            <a:pPr marL="0" indent="0" algn="ctr">
              <a:buNone/>
            </a:pPr>
            <a:r>
              <a:rPr lang="en-US" sz="3600" dirty="0">
                <a:solidFill>
                  <a:schemeClr val="bg1"/>
                </a:solidFill>
              </a:rPr>
              <a:t>Which do you plan to share with your organization to enhance your current fundraising efforts?</a:t>
            </a:r>
          </a:p>
        </p:txBody>
      </p:sp>
    </p:spTree>
    <p:extLst>
      <p:ext uri="{BB962C8B-B14F-4D97-AF65-F5344CB8AC3E}">
        <p14:creationId xmlns:p14="http://schemas.microsoft.com/office/powerpoint/2010/main" val="174437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a:xfrm>
            <a:off x="579031" y="2002471"/>
            <a:ext cx="7886700" cy="1138559"/>
          </a:xfrm>
        </p:spPr>
        <p:txBody>
          <a:bodyPr anchor="ctr"/>
          <a:lstStyle/>
          <a:p>
            <a:pPr algn="ctr"/>
            <a:r>
              <a:rPr lang="en-US" sz="5400" b="1" dirty="0">
                <a:solidFill>
                  <a:srgbClr val="5735C4"/>
                </a:solidFill>
                <a:latin typeface="MrEavesXLModOT"/>
              </a:rPr>
              <a:t> Questions?  </a:t>
            </a:r>
            <a:endParaRPr lang="en-US" sz="5400" b="1" dirty="0">
              <a:solidFill>
                <a:srgbClr val="7030A0"/>
              </a:solidFill>
            </a:endParaRPr>
          </a:p>
        </p:txBody>
      </p:sp>
    </p:spTree>
    <p:extLst>
      <p:ext uri="{BB962C8B-B14F-4D97-AF65-F5344CB8AC3E}">
        <p14:creationId xmlns:p14="http://schemas.microsoft.com/office/powerpoint/2010/main" val="166717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BE6890C-7E30-87FB-5FE6-649E70BEBD1A}"/>
              </a:ext>
            </a:extLst>
          </p:cNvPr>
          <p:cNvSpPr>
            <a:spLocks noGrp="1"/>
          </p:cNvSpPr>
          <p:nvPr>
            <p:ph sz="quarter" idx="10"/>
          </p:nvPr>
        </p:nvSpPr>
        <p:spPr>
          <a:xfrm>
            <a:off x="628650" y="1600378"/>
            <a:ext cx="7886700" cy="1788736"/>
          </a:xfrm>
        </p:spPr>
        <p:txBody>
          <a:bodyPr anchor="ctr"/>
          <a:lstStyle/>
          <a:p>
            <a:pPr marL="0" indent="0" algn="ctr">
              <a:buNone/>
            </a:pPr>
            <a:r>
              <a:rPr lang="en-US" sz="4000" b="1" dirty="0">
                <a:solidFill>
                  <a:srgbClr val="F3A260"/>
                </a:solidFill>
              </a:rPr>
              <a:t>YOU’VE GOT A CAUSE.</a:t>
            </a:r>
            <a:br>
              <a:rPr lang="en-US" sz="4000" b="1" dirty="0">
                <a:solidFill>
                  <a:srgbClr val="F3A260"/>
                </a:solidFill>
              </a:rPr>
            </a:br>
            <a:r>
              <a:rPr lang="en-US" sz="4000" b="1" dirty="0">
                <a:solidFill>
                  <a:srgbClr val="F3A260"/>
                </a:solidFill>
              </a:rPr>
              <a:t>LEARN HOW TO </a:t>
            </a:r>
            <a:r>
              <a:rPr lang="en-US" sz="4000" b="1" dirty="0">
                <a:solidFill>
                  <a:srgbClr val="5736C5"/>
                </a:solidFill>
              </a:rPr>
              <a:t>FUND</a:t>
            </a:r>
            <a:r>
              <a:rPr lang="en-US" sz="4000" b="1" dirty="0">
                <a:solidFill>
                  <a:srgbClr val="F3A260"/>
                </a:solidFill>
              </a:rPr>
              <a:t> IT.</a:t>
            </a:r>
            <a:endParaRPr lang="en-US" sz="4000" b="1" dirty="0"/>
          </a:p>
        </p:txBody>
      </p:sp>
    </p:spTree>
    <p:extLst>
      <p:ext uri="{BB962C8B-B14F-4D97-AF65-F5344CB8AC3E}">
        <p14:creationId xmlns:p14="http://schemas.microsoft.com/office/powerpoint/2010/main" val="2332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1316-D358-DE96-0185-3A3F1247605A}"/>
              </a:ext>
            </a:extLst>
          </p:cNvPr>
          <p:cNvSpPr>
            <a:spLocks noGrp="1"/>
          </p:cNvSpPr>
          <p:nvPr>
            <p:ph type="title"/>
          </p:nvPr>
        </p:nvSpPr>
        <p:spPr>
          <a:xfrm>
            <a:off x="210612" y="750868"/>
            <a:ext cx="7886700" cy="540653"/>
          </a:xfrm>
        </p:spPr>
        <p:txBody>
          <a:bodyPr/>
          <a:lstStyle/>
          <a:p>
            <a:r>
              <a:rPr lang="en-US" b="1" i="0" dirty="0">
                <a:solidFill>
                  <a:srgbClr val="5735C4"/>
                </a:solidFill>
                <a:effectLst/>
                <a:latin typeface="MrEavesXLModOT"/>
              </a:rPr>
              <a:t>PRESENTERS</a:t>
            </a:r>
            <a:endParaRPr lang="en-US" dirty="0"/>
          </a:p>
        </p:txBody>
      </p:sp>
      <p:pic>
        <p:nvPicPr>
          <p:cNvPr id="1026" name="Picture 2">
            <a:extLst>
              <a:ext uri="{FF2B5EF4-FFF2-40B4-BE49-F238E27FC236}">
                <a16:creationId xmlns:a16="http://schemas.microsoft.com/office/drawing/2014/main" id="{F25E115E-B1C3-3290-1549-D82DEF95E7A5}"/>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97905" y="1217300"/>
            <a:ext cx="1768645" cy="2073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73B030-5C7E-44A8-10E1-AFED66132B81}"/>
              </a:ext>
            </a:extLst>
          </p:cNvPr>
          <p:cNvSpPr txBox="1"/>
          <p:nvPr/>
        </p:nvSpPr>
        <p:spPr>
          <a:xfrm>
            <a:off x="573788" y="3312519"/>
            <a:ext cx="3200400" cy="1077218"/>
          </a:xfrm>
          <a:prstGeom prst="rect">
            <a:avLst/>
          </a:prstGeom>
          <a:noFill/>
        </p:spPr>
        <p:txBody>
          <a:bodyPr wrap="square">
            <a:spAutoFit/>
          </a:bodyPr>
          <a:lstStyle/>
          <a:p>
            <a:pPr algn="ctr" rtl="0" fontAlgn="base"/>
            <a:r>
              <a:rPr lang="en-US" sz="1600" b="1" i="0" u="none" strike="noStrike" dirty="0">
                <a:solidFill>
                  <a:srgbClr val="000000"/>
                </a:solidFill>
                <a:effectLst/>
                <a:latin typeface="Arial" panose="020B0604020202020204" pitchFamily="34" charset="0"/>
              </a:rPr>
              <a:t>Jack Alotto, MA, CFRE</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1" u="none" strike="noStrike" dirty="0">
                <a:solidFill>
                  <a:srgbClr val="000000"/>
                </a:solidFill>
                <a:effectLst/>
                <a:latin typeface="Arial" panose="020B0604020202020204" pitchFamily="34" charset="0"/>
              </a:rPr>
              <a:t>Consultant-Trainer</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0" u="none" strike="noStrike" dirty="0">
                <a:solidFill>
                  <a:srgbClr val="000000"/>
                </a:solidFill>
                <a:effectLst/>
                <a:latin typeface="Arial" panose="020B0604020202020204" pitchFamily="34" charset="0"/>
              </a:rPr>
              <a:t>Fundraising Academy</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0" u="none" strike="noStrike" dirty="0">
                <a:solidFill>
                  <a:srgbClr val="000000"/>
                </a:solidFill>
                <a:effectLst/>
                <a:latin typeface="Arial" panose="020B0604020202020204" pitchFamily="34" charset="0"/>
              </a:rPr>
              <a:t>National University</a:t>
            </a:r>
            <a:endParaRPr lang="en-US" sz="1600" b="0" i="0" dirty="0">
              <a:solidFill>
                <a:srgbClr val="000000"/>
              </a:solidFill>
              <a:effectLst/>
              <a:latin typeface="Segoe UI" panose="020B0502040204020203" pitchFamily="34" charset="0"/>
            </a:endParaRPr>
          </a:p>
        </p:txBody>
      </p:sp>
      <p:pic>
        <p:nvPicPr>
          <p:cNvPr id="1028" name="Picture 4">
            <a:extLst>
              <a:ext uri="{FF2B5EF4-FFF2-40B4-BE49-F238E27FC236}">
                <a16:creationId xmlns:a16="http://schemas.microsoft.com/office/drawing/2014/main" id="{92C160FE-0ED2-8ACE-95F6-C5D9D91A9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363" y="1203284"/>
            <a:ext cx="1947259" cy="21302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D3FE2C-5176-C816-8370-A42170CA0340}"/>
              </a:ext>
            </a:extLst>
          </p:cNvPr>
          <p:cNvSpPr txBox="1"/>
          <p:nvPr/>
        </p:nvSpPr>
        <p:spPr>
          <a:xfrm>
            <a:off x="4910666" y="3284344"/>
            <a:ext cx="3522133" cy="1107996"/>
          </a:xfrm>
          <a:prstGeom prst="rect">
            <a:avLst/>
          </a:prstGeom>
          <a:noFill/>
        </p:spPr>
        <p:txBody>
          <a:bodyPr wrap="square">
            <a:spAutoFit/>
          </a:bodyPr>
          <a:lstStyle/>
          <a:p>
            <a:pPr algn="ctr" rtl="0" fontAlgn="base"/>
            <a:r>
              <a:rPr lang="en-US" b="1" i="0" u="none" strike="noStrike" dirty="0">
                <a:solidFill>
                  <a:srgbClr val="00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LaShonda Williams, MPA, CFRE</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1" u="none" strike="noStrike" dirty="0">
                <a:solidFill>
                  <a:srgbClr val="000000"/>
                </a:solidFill>
                <a:effectLst/>
                <a:latin typeface="Arial" panose="020B0604020202020204" pitchFamily="34" charset="0"/>
              </a:rPr>
              <a:t>Consultant-Trainer</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0" u="none" strike="noStrike" dirty="0">
                <a:solidFill>
                  <a:srgbClr val="000000"/>
                </a:solidFill>
                <a:effectLst/>
                <a:latin typeface="Arial" panose="020B0604020202020204" pitchFamily="34" charset="0"/>
              </a:rPr>
              <a:t>Fundraising Academy</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0" u="none" strike="noStrike" dirty="0">
                <a:solidFill>
                  <a:srgbClr val="000000"/>
                </a:solidFill>
                <a:effectLst/>
                <a:latin typeface="Arial" panose="020B0604020202020204" pitchFamily="34" charset="0"/>
              </a:rPr>
              <a:t>National University</a:t>
            </a:r>
            <a:endParaRPr lang="en-US" sz="1600" b="0" i="0" dirty="0">
              <a:solidFill>
                <a:srgbClr val="000000"/>
              </a:solidFill>
              <a:effectLst/>
              <a:latin typeface="Segoe UI" panose="020B0502040204020203" pitchFamily="34" charset="0"/>
            </a:endParaRPr>
          </a:p>
        </p:txBody>
      </p:sp>
      <p:pic>
        <p:nvPicPr>
          <p:cNvPr id="1030" name="Picture 6">
            <a:extLst>
              <a:ext uri="{FF2B5EF4-FFF2-40B4-BE49-F238E27FC236}">
                <a16:creationId xmlns:a16="http://schemas.microsoft.com/office/drawing/2014/main" id="{AFF15227-DCEB-ACE7-6B8C-0CFB6C3A4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550" y="3333556"/>
            <a:ext cx="887412" cy="8919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79BC23E-6135-7031-C667-699686BD8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1" y="3333556"/>
            <a:ext cx="747868" cy="74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g object 16" descr="Background pattern&#10;&#10;Description automatically generated">
            <a:extLst>
              <a:ext uri="{FF2B5EF4-FFF2-40B4-BE49-F238E27FC236}">
                <a16:creationId xmlns:a16="http://schemas.microsoft.com/office/drawing/2014/main" id="{EC12DE98-F4F0-1AF3-0282-8571B2182195}"/>
              </a:ext>
            </a:extLst>
          </p:cNvPr>
          <p:cNvPicPr/>
          <p:nvPr/>
        </p:nvPicPr>
        <p:blipFill rotWithShape="1">
          <a:blip r:embed="rId2" cstate="print"/>
          <a:srcRect l="76" t="13739" r="-174" b="13913"/>
          <a:stretch/>
        </p:blipFill>
        <p:spPr>
          <a:xfrm>
            <a:off x="992" y="723304"/>
            <a:ext cx="9152960" cy="3714759"/>
          </a:xfrm>
          <a:prstGeom prst="rect">
            <a:avLst/>
          </a:prstGeom>
        </p:spPr>
      </p:pic>
      <p:pic>
        <p:nvPicPr>
          <p:cNvPr id="5" name="bg object 17">
            <a:extLst>
              <a:ext uri="{FF2B5EF4-FFF2-40B4-BE49-F238E27FC236}">
                <a16:creationId xmlns:a16="http://schemas.microsoft.com/office/drawing/2014/main" id="{5258B3F7-9A5B-5049-E01B-BF0530832F24}"/>
              </a:ext>
            </a:extLst>
          </p:cNvPr>
          <p:cNvPicPr>
            <a:picLocks noChangeAspect="1"/>
          </p:cNvPicPr>
          <p:nvPr/>
        </p:nvPicPr>
        <p:blipFill>
          <a:blip r:embed="rId3" cstate="print"/>
          <a:stretch>
            <a:fillRect/>
          </a:stretch>
        </p:blipFill>
        <p:spPr>
          <a:xfrm>
            <a:off x="2107316" y="714375"/>
            <a:ext cx="4991875" cy="3722809"/>
          </a:xfrm>
          <a:prstGeom prst="rect">
            <a:avLst/>
          </a:prstGeom>
        </p:spPr>
      </p:pic>
      <p:pic>
        <p:nvPicPr>
          <p:cNvPr id="7" name="Picture 6" descr="Text&#10;&#10;Description automatically generated">
            <a:extLst>
              <a:ext uri="{FF2B5EF4-FFF2-40B4-BE49-F238E27FC236}">
                <a16:creationId xmlns:a16="http://schemas.microsoft.com/office/drawing/2014/main" id="{760BD3FE-693D-B89F-39F0-CD887006E9C1}"/>
              </a:ext>
            </a:extLst>
          </p:cNvPr>
          <p:cNvPicPr>
            <a:picLocks noChangeAspect="1"/>
          </p:cNvPicPr>
          <p:nvPr/>
        </p:nvPicPr>
        <p:blipFill>
          <a:blip r:embed="rId4"/>
          <a:stretch>
            <a:fillRect/>
          </a:stretch>
        </p:blipFill>
        <p:spPr>
          <a:xfrm>
            <a:off x="2337263" y="1017392"/>
            <a:ext cx="4487332" cy="3231594"/>
          </a:xfrm>
          <a:prstGeom prst="rect">
            <a:avLst/>
          </a:prstGeom>
        </p:spPr>
      </p:pic>
      <p:sp>
        <p:nvSpPr>
          <p:cNvPr id="9" name="TextBox 8">
            <a:extLst>
              <a:ext uri="{FF2B5EF4-FFF2-40B4-BE49-F238E27FC236}">
                <a16:creationId xmlns:a16="http://schemas.microsoft.com/office/drawing/2014/main" id="{3969E9C1-66D4-5F58-6FCF-4E43A6D54519}"/>
              </a:ext>
            </a:extLst>
          </p:cNvPr>
          <p:cNvSpPr txBox="1"/>
          <p:nvPr/>
        </p:nvSpPr>
        <p:spPr>
          <a:xfrm>
            <a:off x="7097766" y="842145"/>
            <a:ext cx="1931659" cy="1015663"/>
          </a:xfrm>
          <a:prstGeom prst="rect">
            <a:avLst/>
          </a:prstGeom>
          <a:noFill/>
        </p:spPr>
        <p:txBody>
          <a:bodyPr wrap="square" rtlCol="0">
            <a:spAutoFit/>
          </a:bodyPr>
          <a:lstStyle/>
          <a:p>
            <a:pPr algn="ctr"/>
            <a:r>
              <a:rPr lang="en-US" sz="2000" b="1" dirty="0">
                <a:solidFill>
                  <a:schemeClr val="bg1"/>
                </a:solidFill>
              </a:rPr>
              <a:t>ICON Discount Code: community</a:t>
            </a:r>
          </a:p>
        </p:txBody>
      </p:sp>
      <p:grpSp>
        <p:nvGrpSpPr>
          <p:cNvPr id="41" name="object 6">
            <a:extLst>
              <a:ext uri="{FF2B5EF4-FFF2-40B4-BE49-F238E27FC236}">
                <a16:creationId xmlns:a16="http://schemas.microsoft.com/office/drawing/2014/main" id="{093F54BC-A967-47CE-943B-AA564678379D}"/>
              </a:ext>
            </a:extLst>
          </p:cNvPr>
          <p:cNvGrpSpPr>
            <a:grpSpLocks noChangeAspect="1"/>
          </p:cNvGrpSpPr>
          <p:nvPr/>
        </p:nvGrpSpPr>
        <p:grpSpPr>
          <a:xfrm>
            <a:off x="245177" y="908325"/>
            <a:ext cx="2341336" cy="381860"/>
            <a:chOff x="6039942" y="8723801"/>
            <a:chExt cx="8042199" cy="1311643"/>
          </a:xfrm>
        </p:grpSpPr>
        <p:sp>
          <p:nvSpPr>
            <p:cNvPr id="14" name="object 8">
              <a:extLst>
                <a:ext uri="{FF2B5EF4-FFF2-40B4-BE49-F238E27FC236}">
                  <a16:creationId xmlns:a16="http://schemas.microsoft.com/office/drawing/2014/main" id="{15586250-98DA-2C2A-4846-5ECBFD485E8D}"/>
                </a:ext>
              </a:extLst>
            </p:cNvPr>
            <p:cNvSpPr/>
            <p:nvPr/>
          </p:nvSpPr>
          <p:spPr>
            <a:xfrm>
              <a:off x="9985019" y="8964123"/>
              <a:ext cx="8890" cy="722630"/>
            </a:xfrm>
            <a:custGeom>
              <a:avLst/>
              <a:gdLst/>
              <a:ahLst/>
              <a:cxnLst/>
              <a:rect l="l" t="t" r="r" b="b"/>
              <a:pathLst>
                <a:path w="8890" h="722629">
                  <a:moveTo>
                    <a:pt x="8509" y="1270"/>
                  </a:moveTo>
                  <a:lnTo>
                    <a:pt x="7988" y="1270"/>
                  </a:lnTo>
                  <a:lnTo>
                    <a:pt x="7988" y="0"/>
                  </a:lnTo>
                  <a:lnTo>
                    <a:pt x="508" y="0"/>
                  </a:lnTo>
                  <a:lnTo>
                    <a:pt x="508" y="1270"/>
                  </a:lnTo>
                  <a:lnTo>
                    <a:pt x="0" y="1270"/>
                  </a:lnTo>
                  <a:lnTo>
                    <a:pt x="0" y="2540"/>
                  </a:lnTo>
                  <a:lnTo>
                    <a:pt x="0" y="721360"/>
                  </a:lnTo>
                  <a:lnTo>
                    <a:pt x="1219" y="721360"/>
                  </a:lnTo>
                  <a:lnTo>
                    <a:pt x="1219" y="722630"/>
                  </a:lnTo>
                  <a:lnTo>
                    <a:pt x="7277" y="722630"/>
                  </a:lnTo>
                  <a:lnTo>
                    <a:pt x="7277" y="721360"/>
                  </a:lnTo>
                  <a:lnTo>
                    <a:pt x="8509" y="721360"/>
                  </a:lnTo>
                  <a:lnTo>
                    <a:pt x="8509" y="2540"/>
                  </a:lnTo>
                  <a:lnTo>
                    <a:pt x="8509" y="1270"/>
                  </a:lnTo>
                  <a:close/>
                </a:path>
              </a:pathLst>
            </a:custGeom>
            <a:solidFill>
              <a:srgbClr val="21418C"/>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9">
              <a:extLst>
                <a:ext uri="{FF2B5EF4-FFF2-40B4-BE49-F238E27FC236}">
                  <a16:creationId xmlns:a16="http://schemas.microsoft.com/office/drawing/2014/main" id="{CF804E04-4BF3-3EFB-23C1-172E390CFFBE}"/>
                </a:ext>
              </a:extLst>
            </p:cNvPr>
            <p:cNvSpPr/>
            <p:nvPr/>
          </p:nvSpPr>
          <p:spPr>
            <a:xfrm>
              <a:off x="9973691" y="8804814"/>
              <a:ext cx="4108450" cy="1230630"/>
            </a:xfrm>
            <a:custGeom>
              <a:avLst/>
              <a:gdLst/>
              <a:ahLst/>
              <a:cxnLst/>
              <a:rect l="l" t="t" r="r" b="b"/>
              <a:pathLst>
                <a:path w="4108450" h="1230629">
                  <a:moveTo>
                    <a:pt x="31203" y="161848"/>
                  </a:moveTo>
                  <a:lnTo>
                    <a:pt x="31165" y="156171"/>
                  </a:lnTo>
                  <a:lnTo>
                    <a:pt x="27724" y="152222"/>
                  </a:lnTo>
                  <a:lnTo>
                    <a:pt x="24879" y="150393"/>
                  </a:lnTo>
                  <a:lnTo>
                    <a:pt x="21894" y="148437"/>
                  </a:lnTo>
                  <a:lnTo>
                    <a:pt x="18859" y="147701"/>
                  </a:lnTo>
                  <a:lnTo>
                    <a:pt x="18859" y="169303"/>
                  </a:lnTo>
                  <a:lnTo>
                    <a:pt x="15582" y="164376"/>
                  </a:lnTo>
                  <a:lnTo>
                    <a:pt x="12293" y="169303"/>
                  </a:lnTo>
                  <a:lnTo>
                    <a:pt x="15582" y="164363"/>
                  </a:lnTo>
                  <a:lnTo>
                    <a:pt x="17272" y="161848"/>
                  </a:lnTo>
                  <a:lnTo>
                    <a:pt x="15595" y="164376"/>
                  </a:lnTo>
                  <a:lnTo>
                    <a:pt x="18859" y="169303"/>
                  </a:lnTo>
                  <a:lnTo>
                    <a:pt x="18859" y="147701"/>
                  </a:lnTo>
                  <a:lnTo>
                    <a:pt x="15582" y="147662"/>
                  </a:lnTo>
                  <a:lnTo>
                    <a:pt x="12357" y="147688"/>
                  </a:lnTo>
                  <a:lnTo>
                    <a:pt x="9271" y="148437"/>
                  </a:lnTo>
                  <a:lnTo>
                    <a:pt x="6273" y="150393"/>
                  </a:lnTo>
                  <a:lnTo>
                    <a:pt x="3403" y="152234"/>
                  </a:lnTo>
                  <a:lnTo>
                    <a:pt x="0" y="156171"/>
                  </a:lnTo>
                  <a:lnTo>
                    <a:pt x="0" y="884605"/>
                  </a:lnTo>
                  <a:lnTo>
                    <a:pt x="3416" y="888555"/>
                  </a:lnTo>
                  <a:lnTo>
                    <a:pt x="9271" y="892327"/>
                  </a:lnTo>
                  <a:lnTo>
                    <a:pt x="12357" y="893102"/>
                  </a:lnTo>
                  <a:lnTo>
                    <a:pt x="15582" y="893114"/>
                  </a:lnTo>
                  <a:lnTo>
                    <a:pt x="18808" y="893102"/>
                  </a:lnTo>
                  <a:lnTo>
                    <a:pt x="21894" y="892327"/>
                  </a:lnTo>
                  <a:lnTo>
                    <a:pt x="24879" y="890384"/>
                  </a:lnTo>
                  <a:lnTo>
                    <a:pt x="27736" y="888555"/>
                  </a:lnTo>
                  <a:lnTo>
                    <a:pt x="31165" y="884605"/>
                  </a:lnTo>
                  <a:lnTo>
                    <a:pt x="31203" y="878928"/>
                  </a:lnTo>
                  <a:lnTo>
                    <a:pt x="31203" y="161848"/>
                  </a:lnTo>
                  <a:close/>
                </a:path>
                <a:path w="4108450" h="1230629">
                  <a:moveTo>
                    <a:pt x="846785" y="34328"/>
                  </a:moveTo>
                  <a:lnTo>
                    <a:pt x="806818" y="26479"/>
                  </a:lnTo>
                  <a:lnTo>
                    <a:pt x="783475" y="25285"/>
                  </a:lnTo>
                  <a:lnTo>
                    <a:pt x="762635" y="26035"/>
                  </a:lnTo>
                  <a:lnTo>
                    <a:pt x="711174" y="37338"/>
                  </a:lnTo>
                  <a:lnTo>
                    <a:pt x="674712" y="60337"/>
                  </a:lnTo>
                  <a:lnTo>
                    <a:pt x="651040" y="92557"/>
                  </a:lnTo>
                  <a:lnTo>
                    <a:pt x="638543" y="131826"/>
                  </a:lnTo>
                  <a:lnTo>
                    <a:pt x="634619" y="174764"/>
                  </a:lnTo>
                  <a:lnTo>
                    <a:pt x="634619" y="181991"/>
                  </a:lnTo>
                  <a:lnTo>
                    <a:pt x="580364" y="181991"/>
                  </a:lnTo>
                  <a:lnTo>
                    <a:pt x="580364" y="281444"/>
                  </a:lnTo>
                  <a:lnTo>
                    <a:pt x="634619" y="281444"/>
                  </a:lnTo>
                  <a:lnTo>
                    <a:pt x="634619" y="499046"/>
                  </a:lnTo>
                  <a:lnTo>
                    <a:pt x="773849" y="499046"/>
                  </a:lnTo>
                  <a:lnTo>
                    <a:pt x="773849" y="281444"/>
                  </a:lnTo>
                  <a:lnTo>
                    <a:pt x="840765" y="281444"/>
                  </a:lnTo>
                  <a:lnTo>
                    <a:pt x="840765" y="181991"/>
                  </a:lnTo>
                  <a:lnTo>
                    <a:pt x="773849" y="181991"/>
                  </a:lnTo>
                  <a:lnTo>
                    <a:pt x="773849" y="177774"/>
                  </a:lnTo>
                  <a:lnTo>
                    <a:pt x="786828" y="140296"/>
                  </a:lnTo>
                  <a:lnTo>
                    <a:pt x="810628" y="133184"/>
                  </a:lnTo>
                  <a:lnTo>
                    <a:pt x="815441" y="133184"/>
                  </a:lnTo>
                  <a:lnTo>
                    <a:pt x="837742" y="138607"/>
                  </a:lnTo>
                  <a:lnTo>
                    <a:pt x="846785" y="34328"/>
                  </a:lnTo>
                  <a:close/>
                </a:path>
                <a:path w="4108450" h="1230629">
                  <a:moveTo>
                    <a:pt x="893762" y="856576"/>
                  </a:moveTo>
                  <a:lnTo>
                    <a:pt x="889850" y="808875"/>
                  </a:lnTo>
                  <a:lnTo>
                    <a:pt x="877328" y="766152"/>
                  </a:lnTo>
                  <a:lnTo>
                    <a:pt x="853363" y="731494"/>
                  </a:lnTo>
                  <a:lnTo>
                    <a:pt x="816000" y="707072"/>
                  </a:lnTo>
                  <a:lnTo>
                    <a:pt x="772007" y="696328"/>
                  </a:lnTo>
                  <a:lnTo>
                    <a:pt x="772007" y="892124"/>
                  </a:lnTo>
                  <a:lnTo>
                    <a:pt x="772007" y="902982"/>
                  </a:lnTo>
                  <a:lnTo>
                    <a:pt x="753440" y="941057"/>
                  </a:lnTo>
                  <a:lnTo>
                    <a:pt x="728014" y="948182"/>
                  </a:lnTo>
                  <a:lnTo>
                    <a:pt x="724789" y="948182"/>
                  </a:lnTo>
                  <a:lnTo>
                    <a:pt x="696087" y="927900"/>
                  </a:lnTo>
                  <a:lnTo>
                    <a:pt x="696087" y="923467"/>
                  </a:lnTo>
                  <a:lnTo>
                    <a:pt x="724839" y="895858"/>
                  </a:lnTo>
                  <a:lnTo>
                    <a:pt x="764171" y="892124"/>
                  </a:lnTo>
                  <a:lnTo>
                    <a:pt x="772007" y="892124"/>
                  </a:lnTo>
                  <a:lnTo>
                    <a:pt x="772007" y="696328"/>
                  </a:lnTo>
                  <a:lnTo>
                    <a:pt x="762901" y="695223"/>
                  </a:lnTo>
                  <a:lnTo>
                    <a:pt x="741273" y="694423"/>
                  </a:lnTo>
                  <a:lnTo>
                    <a:pt x="720318" y="695375"/>
                  </a:lnTo>
                  <a:lnTo>
                    <a:pt x="679323" y="702906"/>
                  </a:lnTo>
                  <a:lnTo>
                    <a:pt x="640067" y="717816"/>
                  </a:lnTo>
                  <a:lnTo>
                    <a:pt x="605726" y="739216"/>
                  </a:lnTo>
                  <a:lnTo>
                    <a:pt x="590600" y="752297"/>
                  </a:lnTo>
                  <a:lnTo>
                    <a:pt x="659892" y="821004"/>
                  </a:lnTo>
                  <a:lnTo>
                    <a:pt x="666775" y="815746"/>
                  </a:lnTo>
                  <a:lnTo>
                    <a:pt x="674141" y="810831"/>
                  </a:lnTo>
                  <a:lnTo>
                    <a:pt x="717283" y="794385"/>
                  </a:lnTo>
                  <a:lnTo>
                    <a:pt x="726808" y="793877"/>
                  </a:lnTo>
                  <a:lnTo>
                    <a:pt x="734542" y="794308"/>
                  </a:lnTo>
                  <a:lnTo>
                    <a:pt x="762952" y="812558"/>
                  </a:lnTo>
                  <a:lnTo>
                    <a:pt x="762952" y="823417"/>
                  </a:lnTo>
                  <a:lnTo>
                    <a:pt x="747179" y="823683"/>
                  </a:lnTo>
                  <a:lnTo>
                    <a:pt x="731240" y="824471"/>
                  </a:lnTo>
                  <a:lnTo>
                    <a:pt x="682726" y="830211"/>
                  </a:lnTo>
                  <a:lnTo>
                    <a:pt x="639381" y="843610"/>
                  </a:lnTo>
                  <a:lnTo>
                    <a:pt x="604888" y="866317"/>
                  </a:lnTo>
                  <a:lnTo>
                    <a:pt x="582815" y="900036"/>
                  </a:lnTo>
                  <a:lnTo>
                    <a:pt x="578586" y="931608"/>
                  </a:lnTo>
                  <a:lnTo>
                    <a:pt x="579158" y="943698"/>
                  </a:lnTo>
                  <a:lnTo>
                    <a:pt x="594245" y="986917"/>
                  </a:lnTo>
                  <a:lnTo>
                    <a:pt x="623201" y="1014679"/>
                  </a:lnTo>
                  <a:lnTo>
                    <a:pt x="660285" y="1028915"/>
                  </a:lnTo>
                  <a:lnTo>
                    <a:pt x="688835" y="1031963"/>
                  </a:lnTo>
                  <a:lnTo>
                    <a:pt x="699452" y="1031468"/>
                  </a:lnTo>
                  <a:lnTo>
                    <a:pt x="742734" y="1019568"/>
                  </a:lnTo>
                  <a:lnTo>
                    <a:pt x="766584" y="998207"/>
                  </a:lnTo>
                  <a:lnTo>
                    <a:pt x="767791" y="998207"/>
                  </a:lnTo>
                  <a:lnTo>
                    <a:pt x="767791" y="1023531"/>
                  </a:lnTo>
                  <a:lnTo>
                    <a:pt x="893762" y="1023531"/>
                  </a:lnTo>
                  <a:lnTo>
                    <a:pt x="893762" y="998207"/>
                  </a:lnTo>
                  <a:lnTo>
                    <a:pt x="893762" y="948182"/>
                  </a:lnTo>
                  <a:lnTo>
                    <a:pt x="893762" y="892124"/>
                  </a:lnTo>
                  <a:lnTo>
                    <a:pt x="893762" y="856576"/>
                  </a:lnTo>
                  <a:close/>
                </a:path>
                <a:path w="4108450" h="1230629">
                  <a:moveTo>
                    <a:pt x="1221130" y="181991"/>
                  </a:moveTo>
                  <a:lnTo>
                    <a:pt x="1081900" y="181991"/>
                  </a:lnTo>
                  <a:lnTo>
                    <a:pt x="1081900" y="349554"/>
                  </a:lnTo>
                  <a:lnTo>
                    <a:pt x="1081354" y="359486"/>
                  </a:lnTo>
                  <a:lnTo>
                    <a:pt x="1056919" y="392264"/>
                  </a:lnTo>
                  <a:lnTo>
                    <a:pt x="1050239" y="392963"/>
                  </a:lnTo>
                  <a:lnTo>
                    <a:pt x="1040079" y="392963"/>
                  </a:lnTo>
                  <a:lnTo>
                    <a:pt x="1019797" y="349554"/>
                  </a:lnTo>
                  <a:lnTo>
                    <a:pt x="1019797" y="181991"/>
                  </a:lnTo>
                  <a:lnTo>
                    <a:pt x="880579" y="181991"/>
                  </a:lnTo>
                  <a:lnTo>
                    <a:pt x="880579" y="374878"/>
                  </a:lnTo>
                  <a:lnTo>
                    <a:pt x="880897" y="386651"/>
                  </a:lnTo>
                  <a:lnTo>
                    <a:pt x="888746" y="433793"/>
                  </a:lnTo>
                  <a:lnTo>
                    <a:pt x="910805" y="474027"/>
                  </a:lnTo>
                  <a:lnTo>
                    <a:pt x="950036" y="500875"/>
                  </a:lnTo>
                  <a:lnTo>
                    <a:pt x="993889" y="507479"/>
                  </a:lnTo>
                  <a:lnTo>
                    <a:pt x="1008824" y="506666"/>
                  </a:lnTo>
                  <a:lnTo>
                    <a:pt x="1048461" y="494525"/>
                  </a:lnTo>
                  <a:lnTo>
                    <a:pt x="1084300" y="464083"/>
                  </a:lnTo>
                  <a:lnTo>
                    <a:pt x="1085507" y="464083"/>
                  </a:lnTo>
                  <a:lnTo>
                    <a:pt x="1085507" y="499046"/>
                  </a:lnTo>
                  <a:lnTo>
                    <a:pt x="1221130" y="499046"/>
                  </a:lnTo>
                  <a:lnTo>
                    <a:pt x="1221130" y="181991"/>
                  </a:lnTo>
                  <a:close/>
                </a:path>
                <a:path w="4108450" h="1230629">
                  <a:moveTo>
                    <a:pt x="1231011" y="998397"/>
                  </a:moveTo>
                  <a:lnTo>
                    <a:pt x="1161122" y="901166"/>
                  </a:lnTo>
                  <a:lnTo>
                    <a:pt x="1156284" y="906386"/>
                  </a:lnTo>
                  <a:lnTo>
                    <a:pt x="1150061" y="910513"/>
                  </a:lnTo>
                  <a:lnTo>
                    <a:pt x="1134770" y="916546"/>
                  </a:lnTo>
                  <a:lnTo>
                    <a:pt x="1126947" y="918044"/>
                  </a:lnTo>
                  <a:lnTo>
                    <a:pt x="1112062" y="918044"/>
                  </a:lnTo>
                  <a:lnTo>
                    <a:pt x="1076807" y="900874"/>
                  </a:lnTo>
                  <a:lnTo>
                    <a:pt x="1064666" y="874445"/>
                  </a:lnTo>
                  <a:lnTo>
                    <a:pt x="1064666" y="856780"/>
                  </a:lnTo>
                  <a:lnTo>
                    <a:pt x="1086866" y="820902"/>
                  </a:lnTo>
                  <a:lnTo>
                    <a:pt x="1112062" y="811961"/>
                  </a:lnTo>
                  <a:lnTo>
                    <a:pt x="1126147" y="811961"/>
                  </a:lnTo>
                  <a:lnTo>
                    <a:pt x="1133665" y="813422"/>
                  </a:lnTo>
                  <a:lnTo>
                    <a:pt x="1149324" y="819238"/>
                  </a:lnTo>
                  <a:lnTo>
                    <a:pt x="1155674" y="823417"/>
                  </a:lnTo>
                  <a:lnTo>
                    <a:pt x="1160513" y="828840"/>
                  </a:lnTo>
                  <a:lnTo>
                    <a:pt x="1229804" y="728776"/>
                  </a:lnTo>
                  <a:lnTo>
                    <a:pt x="1194257" y="709803"/>
                  </a:lnTo>
                  <a:lnTo>
                    <a:pt x="1155750" y="698627"/>
                  </a:lnTo>
                  <a:lnTo>
                    <a:pt x="1114691" y="694423"/>
                  </a:lnTo>
                  <a:lnTo>
                    <a:pt x="1095159" y="695185"/>
                  </a:lnTo>
                  <a:lnTo>
                    <a:pt x="1040853" y="706475"/>
                  </a:lnTo>
                  <a:lnTo>
                    <a:pt x="994689" y="730338"/>
                  </a:lnTo>
                  <a:lnTo>
                    <a:pt x="958951" y="765467"/>
                  </a:lnTo>
                  <a:lnTo>
                    <a:pt x="935812" y="811047"/>
                  </a:lnTo>
                  <a:lnTo>
                    <a:pt x="927849" y="865009"/>
                  </a:lnTo>
                  <a:lnTo>
                    <a:pt x="928712" y="884110"/>
                  </a:lnTo>
                  <a:lnTo>
                    <a:pt x="941705" y="935532"/>
                  </a:lnTo>
                  <a:lnTo>
                    <a:pt x="968603" y="977455"/>
                  </a:lnTo>
                  <a:lnTo>
                    <a:pt x="1007249" y="1008913"/>
                  </a:lnTo>
                  <a:lnTo>
                    <a:pt x="1056043" y="1028801"/>
                  </a:lnTo>
                  <a:lnTo>
                    <a:pt x="1112901" y="1035583"/>
                  </a:lnTo>
                  <a:lnTo>
                    <a:pt x="1130160" y="1034910"/>
                  </a:lnTo>
                  <a:lnTo>
                    <a:pt x="1179474" y="1024788"/>
                  </a:lnTo>
                  <a:lnTo>
                    <a:pt x="1220343" y="1005890"/>
                  </a:lnTo>
                  <a:lnTo>
                    <a:pt x="1231011" y="998397"/>
                  </a:lnTo>
                  <a:close/>
                </a:path>
                <a:path w="4108450" h="1230629">
                  <a:moveTo>
                    <a:pt x="1556486" y="856576"/>
                  </a:moveTo>
                  <a:lnTo>
                    <a:pt x="1552587" y="808875"/>
                  </a:lnTo>
                  <a:lnTo>
                    <a:pt x="1540065" y="766152"/>
                  </a:lnTo>
                  <a:lnTo>
                    <a:pt x="1516075" y="731494"/>
                  </a:lnTo>
                  <a:lnTo>
                    <a:pt x="1478749" y="707072"/>
                  </a:lnTo>
                  <a:lnTo>
                    <a:pt x="1434731" y="696328"/>
                  </a:lnTo>
                  <a:lnTo>
                    <a:pt x="1434731" y="892124"/>
                  </a:lnTo>
                  <a:lnTo>
                    <a:pt x="1434731" y="902982"/>
                  </a:lnTo>
                  <a:lnTo>
                    <a:pt x="1416164" y="941057"/>
                  </a:lnTo>
                  <a:lnTo>
                    <a:pt x="1390738" y="948182"/>
                  </a:lnTo>
                  <a:lnTo>
                    <a:pt x="1387525" y="948182"/>
                  </a:lnTo>
                  <a:lnTo>
                    <a:pt x="1383995" y="947674"/>
                  </a:lnTo>
                  <a:lnTo>
                    <a:pt x="1376387" y="945680"/>
                  </a:lnTo>
                  <a:lnTo>
                    <a:pt x="1372844" y="944168"/>
                  </a:lnTo>
                  <a:lnTo>
                    <a:pt x="1369631" y="942149"/>
                  </a:lnTo>
                  <a:lnTo>
                    <a:pt x="1366405" y="940155"/>
                  </a:lnTo>
                  <a:lnTo>
                    <a:pt x="1363827" y="937641"/>
                  </a:lnTo>
                  <a:lnTo>
                    <a:pt x="1359801" y="931608"/>
                  </a:lnTo>
                  <a:lnTo>
                    <a:pt x="1358773" y="927900"/>
                  </a:lnTo>
                  <a:lnTo>
                    <a:pt x="1358773" y="923467"/>
                  </a:lnTo>
                  <a:lnTo>
                    <a:pt x="1387576" y="895858"/>
                  </a:lnTo>
                  <a:lnTo>
                    <a:pt x="1426895" y="892124"/>
                  </a:lnTo>
                  <a:lnTo>
                    <a:pt x="1434731" y="892124"/>
                  </a:lnTo>
                  <a:lnTo>
                    <a:pt x="1434731" y="696328"/>
                  </a:lnTo>
                  <a:lnTo>
                    <a:pt x="1425613" y="695223"/>
                  </a:lnTo>
                  <a:lnTo>
                    <a:pt x="1403985" y="694423"/>
                  </a:lnTo>
                  <a:lnTo>
                    <a:pt x="1383042" y="695375"/>
                  </a:lnTo>
                  <a:lnTo>
                    <a:pt x="1342059" y="702906"/>
                  </a:lnTo>
                  <a:lnTo>
                    <a:pt x="1302829" y="717816"/>
                  </a:lnTo>
                  <a:lnTo>
                    <a:pt x="1268450" y="739216"/>
                  </a:lnTo>
                  <a:lnTo>
                    <a:pt x="1253299" y="752297"/>
                  </a:lnTo>
                  <a:lnTo>
                    <a:pt x="1322616" y="821004"/>
                  </a:lnTo>
                  <a:lnTo>
                    <a:pt x="1329512" y="815746"/>
                  </a:lnTo>
                  <a:lnTo>
                    <a:pt x="1336878" y="810831"/>
                  </a:lnTo>
                  <a:lnTo>
                    <a:pt x="1380020" y="794385"/>
                  </a:lnTo>
                  <a:lnTo>
                    <a:pt x="1389507" y="793877"/>
                  </a:lnTo>
                  <a:lnTo>
                    <a:pt x="1397266" y="794308"/>
                  </a:lnTo>
                  <a:lnTo>
                    <a:pt x="1425702" y="812558"/>
                  </a:lnTo>
                  <a:lnTo>
                    <a:pt x="1425702" y="823417"/>
                  </a:lnTo>
                  <a:lnTo>
                    <a:pt x="1409928" y="823683"/>
                  </a:lnTo>
                  <a:lnTo>
                    <a:pt x="1393964" y="824471"/>
                  </a:lnTo>
                  <a:lnTo>
                    <a:pt x="1345476" y="830211"/>
                  </a:lnTo>
                  <a:lnTo>
                    <a:pt x="1302131" y="843610"/>
                  </a:lnTo>
                  <a:lnTo>
                    <a:pt x="1267612" y="866317"/>
                  </a:lnTo>
                  <a:lnTo>
                    <a:pt x="1245552" y="900036"/>
                  </a:lnTo>
                  <a:lnTo>
                    <a:pt x="1241336" y="931608"/>
                  </a:lnTo>
                  <a:lnTo>
                    <a:pt x="1241907" y="943698"/>
                  </a:lnTo>
                  <a:lnTo>
                    <a:pt x="1256995" y="986917"/>
                  </a:lnTo>
                  <a:lnTo>
                    <a:pt x="1285938" y="1014679"/>
                  </a:lnTo>
                  <a:lnTo>
                    <a:pt x="1323022" y="1028915"/>
                  </a:lnTo>
                  <a:lnTo>
                    <a:pt x="1351559" y="1031963"/>
                  </a:lnTo>
                  <a:lnTo>
                    <a:pt x="1362176" y="1031468"/>
                  </a:lnTo>
                  <a:lnTo>
                    <a:pt x="1405470" y="1019568"/>
                  </a:lnTo>
                  <a:lnTo>
                    <a:pt x="1429308" y="998207"/>
                  </a:lnTo>
                  <a:lnTo>
                    <a:pt x="1430540" y="998207"/>
                  </a:lnTo>
                  <a:lnTo>
                    <a:pt x="1430540" y="1023531"/>
                  </a:lnTo>
                  <a:lnTo>
                    <a:pt x="1556486" y="1023531"/>
                  </a:lnTo>
                  <a:lnTo>
                    <a:pt x="1556486" y="998207"/>
                  </a:lnTo>
                  <a:lnTo>
                    <a:pt x="1556486" y="948182"/>
                  </a:lnTo>
                  <a:lnTo>
                    <a:pt x="1556486" y="892124"/>
                  </a:lnTo>
                  <a:lnTo>
                    <a:pt x="1556486" y="856576"/>
                  </a:lnTo>
                  <a:close/>
                </a:path>
                <a:path w="4108450" h="1230629">
                  <a:moveTo>
                    <a:pt x="1614474" y="306158"/>
                  </a:moveTo>
                  <a:lnTo>
                    <a:pt x="1609344" y="259156"/>
                  </a:lnTo>
                  <a:lnTo>
                    <a:pt x="1591310" y="216662"/>
                  </a:lnTo>
                  <a:lnTo>
                    <a:pt x="1556461" y="185623"/>
                  </a:lnTo>
                  <a:lnTo>
                    <a:pt x="1517307" y="174307"/>
                  </a:lnTo>
                  <a:lnTo>
                    <a:pt x="1501470" y="173558"/>
                  </a:lnTo>
                  <a:lnTo>
                    <a:pt x="1486585" y="174371"/>
                  </a:lnTo>
                  <a:lnTo>
                    <a:pt x="1447076" y="186524"/>
                  </a:lnTo>
                  <a:lnTo>
                    <a:pt x="1411351" y="216954"/>
                  </a:lnTo>
                  <a:lnTo>
                    <a:pt x="1410106" y="216954"/>
                  </a:lnTo>
                  <a:lnTo>
                    <a:pt x="1410106" y="182003"/>
                  </a:lnTo>
                  <a:lnTo>
                    <a:pt x="1274508" y="182003"/>
                  </a:lnTo>
                  <a:lnTo>
                    <a:pt x="1274508" y="499046"/>
                  </a:lnTo>
                  <a:lnTo>
                    <a:pt x="1413738" y="499046"/>
                  </a:lnTo>
                  <a:lnTo>
                    <a:pt x="1413738" y="330263"/>
                  </a:lnTo>
                  <a:lnTo>
                    <a:pt x="1414284" y="320344"/>
                  </a:lnTo>
                  <a:lnTo>
                    <a:pt x="1435849" y="286880"/>
                  </a:lnTo>
                  <a:lnTo>
                    <a:pt x="1455140" y="286880"/>
                  </a:lnTo>
                  <a:lnTo>
                    <a:pt x="1475244" y="330263"/>
                  </a:lnTo>
                  <a:lnTo>
                    <a:pt x="1475244" y="499046"/>
                  </a:lnTo>
                  <a:lnTo>
                    <a:pt x="1614474" y="499046"/>
                  </a:lnTo>
                  <a:lnTo>
                    <a:pt x="1614474" y="306158"/>
                  </a:lnTo>
                  <a:close/>
                </a:path>
                <a:path w="4108450" h="1230629">
                  <a:moveTo>
                    <a:pt x="1954758" y="567842"/>
                  </a:moveTo>
                  <a:lnTo>
                    <a:pt x="1822157" y="567842"/>
                  </a:lnTo>
                  <a:lnTo>
                    <a:pt x="1822157" y="863803"/>
                  </a:lnTo>
                  <a:lnTo>
                    <a:pt x="1821230" y="874534"/>
                  </a:lnTo>
                  <a:lnTo>
                    <a:pt x="1799374" y="908634"/>
                  </a:lnTo>
                  <a:lnTo>
                    <a:pt x="1767878" y="917435"/>
                  </a:lnTo>
                  <a:lnTo>
                    <a:pt x="1755927" y="916457"/>
                  </a:lnTo>
                  <a:lnTo>
                    <a:pt x="1723517" y="893914"/>
                  </a:lnTo>
                  <a:lnTo>
                    <a:pt x="1716049" y="863803"/>
                  </a:lnTo>
                  <a:lnTo>
                    <a:pt x="1716874" y="853592"/>
                  </a:lnTo>
                  <a:lnTo>
                    <a:pt x="1736699" y="820178"/>
                  </a:lnTo>
                  <a:lnTo>
                    <a:pt x="1767878" y="811352"/>
                  </a:lnTo>
                  <a:lnTo>
                    <a:pt x="1779625" y="812330"/>
                  </a:lnTo>
                  <a:lnTo>
                    <a:pt x="1813839" y="835215"/>
                  </a:lnTo>
                  <a:lnTo>
                    <a:pt x="1822157" y="863803"/>
                  </a:lnTo>
                  <a:lnTo>
                    <a:pt x="1822157" y="567842"/>
                  </a:lnTo>
                  <a:lnTo>
                    <a:pt x="1815490" y="567842"/>
                  </a:lnTo>
                  <a:lnTo>
                    <a:pt x="1815490" y="731786"/>
                  </a:lnTo>
                  <a:lnTo>
                    <a:pt x="1814283" y="731786"/>
                  </a:lnTo>
                  <a:lnTo>
                    <a:pt x="1777530" y="706793"/>
                  </a:lnTo>
                  <a:lnTo>
                    <a:pt x="1731721" y="698042"/>
                  </a:lnTo>
                  <a:lnTo>
                    <a:pt x="1714474" y="698957"/>
                  </a:lnTo>
                  <a:lnTo>
                    <a:pt x="1669059" y="712508"/>
                  </a:lnTo>
                  <a:lnTo>
                    <a:pt x="1633448" y="739292"/>
                  </a:lnTo>
                  <a:lnTo>
                    <a:pt x="1607947" y="775500"/>
                  </a:lnTo>
                  <a:lnTo>
                    <a:pt x="1592326" y="818362"/>
                  </a:lnTo>
                  <a:lnTo>
                    <a:pt x="1587055" y="863803"/>
                  </a:lnTo>
                  <a:lnTo>
                    <a:pt x="1587639" y="879398"/>
                  </a:lnTo>
                  <a:lnTo>
                    <a:pt x="1596415" y="925283"/>
                  </a:lnTo>
                  <a:lnTo>
                    <a:pt x="1615338" y="966927"/>
                  </a:lnTo>
                  <a:lnTo>
                    <a:pt x="1644192" y="1000696"/>
                  </a:lnTo>
                  <a:lnTo>
                    <a:pt x="1683156" y="1023823"/>
                  </a:lnTo>
                  <a:lnTo>
                    <a:pt x="1731772" y="1031963"/>
                  </a:lnTo>
                  <a:lnTo>
                    <a:pt x="1746351" y="1031265"/>
                  </a:lnTo>
                  <a:lnTo>
                    <a:pt x="1787829" y="1020813"/>
                  </a:lnTo>
                  <a:lnTo>
                    <a:pt x="1820506" y="999515"/>
                  </a:lnTo>
                  <a:lnTo>
                    <a:pt x="1828241" y="990371"/>
                  </a:lnTo>
                  <a:lnTo>
                    <a:pt x="1829435" y="990371"/>
                  </a:lnTo>
                  <a:lnTo>
                    <a:pt x="1829435" y="1023531"/>
                  </a:lnTo>
                  <a:lnTo>
                    <a:pt x="1954758" y="1023531"/>
                  </a:lnTo>
                  <a:lnTo>
                    <a:pt x="1954758" y="990371"/>
                  </a:lnTo>
                  <a:lnTo>
                    <a:pt x="1954758" y="917435"/>
                  </a:lnTo>
                  <a:lnTo>
                    <a:pt x="1954758" y="811352"/>
                  </a:lnTo>
                  <a:lnTo>
                    <a:pt x="1954758" y="731786"/>
                  </a:lnTo>
                  <a:lnTo>
                    <a:pt x="1954758" y="567842"/>
                  </a:lnTo>
                  <a:close/>
                </a:path>
                <a:path w="4108450" h="1230629">
                  <a:moveTo>
                    <a:pt x="2016912" y="43357"/>
                  </a:moveTo>
                  <a:lnTo>
                    <a:pt x="1884311" y="43357"/>
                  </a:lnTo>
                  <a:lnTo>
                    <a:pt x="1884311" y="339318"/>
                  </a:lnTo>
                  <a:lnTo>
                    <a:pt x="1883384" y="350050"/>
                  </a:lnTo>
                  <a:lnTo>
                    <a:pt x="1861553" y="384149"/>
                  </a:lnTo>
                  <a:lnTo>
                    <a:pt x="1830057" y="392963"/>
                  </a:lnTo>
                  <a:lnTo>
                    <a:pt x="1818106" y="391985"/>
                  </a:lnTo>
                  <a:lnTo>
                    <a:pt x="1785696" y="369430"/>
                  </a:lnTo>
                  <a:lnTo>
                    <a:pt x="1778241" y="339318"/>
                  </a:lnTo>
                  <a:lnTo>
                    <a:pt x="1779066" y="329107"/>
                  </a:lnTo>
                  <a:lnTo>
                    <a:pt x="1798891" y="295694"/>
                  </a:lnTo>
                  <a:lnTo>
                    <a:pt x="1830057" y="286867"/>
                  </a:lnTo>
                  <a:lnTo>
                    <a:pt x="1841792" y="287858"/>
                  </a:lnTo>
                  <a:lnTo>
                    <a:pt x="1876005" y="310730"/>
                  </a:lnTo>
                  <a:lnTo>
                    <a:pt x="1884311" y="339318"/>
                  </a:lnTo>
                  <a:lnTo>
                    <a:pt x="1884311" y="43357"/>
                  </a:lnTo>
                  <a:lnTo>
                    <a:pt x="1877682" y="43357"/>
                  </a:lnTo>
                  <a:lnTo>
                    <a:pt x="1877682" y="207314"/>
                  </a:lnTo>
                  <a:lnTo>
                    <a:pt x="1876475" y="207314"/>
                  </a:lnTo>
                  <a:lnTo>
                    <a:pt x="1839722" y="182308"/>
                  </a:lnTo>
                  <a:lnTo>
                    <a:pt x="1793913" y="173570"/>
                  </a:lnTo>
                  <a:lnTo>
                    <a:pt x="1776653" y="174472"/>
                  </a:lnTo>
                  <a:lnTo>
                    <a:pt x="1731225" y="188023"/>
                  </a:lnTo>
                  <a:lnTo>
                    <a:pt x="1695627" y="214807"/>
                  </a:lnTo>
                  <a:lnTo>
                    <a:pt x="1670126" y="251015"/>
                  </a:lnTo>
                  <a:lnTo>
                    <a:pt x="1654505" y="293890"/>
                  </a:lnTo>
                  <a:lnTo>
                    <a:pt x="1649247" y="339318"/>
                  </a:lnTo>
                  <a:lnTo>
                    <a:pt x="1649831" y="354914"/>
                  </a:lnTo>
                  <a:lnTo>
                    <a:pt x="1658607" y="400799"/>
                  </a:lnTo>
                  <a:lnTo>
                    <a:pt x="1677530" y="442442"/>
                  </a:lnTo>
                  <a:lnTo>
                    <a:pt x="1706359" y="476211"/>
                  </a:lnTo>
                  <a:lnTo>
                    <a:pt x="1745335" y="499351"/>
                  </a:lnTo>
                  <a:lnTo>
                    <a:pt x="1793938" y="507479"/>
                  </a:lnTo>
                  <a:lnTo>
                    <a:pt x="1808518" y="506780"/>
                  </a:lnTo>
                  <a:lnTo>
                    <a:pt x="1849996" y="496328"/>
                  </a:lnTo>
                  <a:lnTo>
                    <a:pt x="1882686" y="475030"/>
                  </a:lnTo>
                  <a:lnTo>
                    <a:pt x="1890407" y="465886"/>
                  </a:lnTo>
                  <a:lnTo>
                    <a:pt x="1891626" y="465886"/>
                  </a:lnTo>
                  <a:lnTo>
                    <a:pt x="1891626" y="499046"/>
                  </a:lnTo>
                  <a:lnTo>
                    <a:pt x="2016912" y="499046"/>
                  </a:lnTo>
                  <a:lnTo>
                    <a:pt x="2016912" y="465886"/>
                  </a:lnTo>
                  <a:lnTo>
                    <a:pt x="2016912" y="392963"/>
                  </a:lnTo>
                  <a:lnTo>
                    <a:pt x="2016912" y="286867"/>
                  </a:lnTo>
                  <a:lnTo>
                    <a:pt x="2016912" y="207314"/>
                  </a:lnTo>
                  <a:lnTo>
                    <a:pt x="2016912" y="43357"/>
                  </a:lnTo>
                  <a:close/>
                </a:path>
                <a:path w="4108450" h="1230629">
                  <a:moveTo>
                    <a:pt x="2305481" y="176568"/>
                  </a:moveTo>
                  <a:lnTo>
                    <a:pt x="2299970" y="175260"/>
                  </a:lnTo>
                  <a:lnTo>
                    <a:pt x="2293721" y="174307"/>
                  </a:lnTo>
                  <a:lnTo>
                    <a:pt x="2286724" y="173748"/>
                  </a:lnTo>
                  <a:lnTo>
                    <a:pt x="2278977" y="173558"/>
                  </a:lnTo>
                  <a:lnTo>
                    <a:pt x="2265832" y="174345"/>
                  </a:lnTo>
                  <a:lnTo>
                    <a:pt x="2222157" y="192963"/>
                  </a:lnTo>
                  <a:lnTo>
                    <a:pt x="2201202" y="218160"/>
                  </a:lnTo>
                  <a:lnTo>
                    <a:pt x="2199995" y="218160"/>
                  </a:lnTo>
                  <a:lnTo>
                    <a:pt x="2199995" y="182003"/>
                  </a:lnTo>
                  <a:lnTo>
                    <a:pt x="2066188" y="182003"/>
                  </a:lnTo>
                  <a:lnTo>
                    <a:pt x="2066188" y="499046"/>
                  </a:lnTo>
                  <a:lnTo>
                    <a:pt x="2205418" y="499046"/>
                  </a:lnTo>
                  <a:lnTo>
                    <a:pt x="2205418" y="345338"/>
                  </a:lnTo>
                  <a:lnTo>
                    <a:pt x="2206434" y="334340"/>
                  </a:lnTo>
                  <a:lnTo>
                    <a:pt x="2230513" y="299923"/>
                  </a:lnTo>
                  <a:lnTo>
                    <a:pt x="2265095" y="291109"/>
                  </a:lnTo>
                  <a:lnTo>
                    <a:pt x="2269502" y="291109"/>
                  </a:lnTo>
                  <a:lnTo>
                    <a:pt x="2274430" y="291401"/>
                  </a:lnTo>
                  <a:lnTo>
                    <a:pt x="2285314" y="292595"/>
                  </a:lnTo>
                  <a:lnTo>
                    <a:pt x="2290191" y="293497"/>
                  </a:lnTo>
                  <a:lnTo>
                    <a:pt x="2294636" y="294703"/>
                  </a:lnTo>
                  <a:lnTo>
                    <a:pt x="2305481" y="176568"/>
                  </a:lnTo>
                  <a:close/>
                </a:path>
                <a:path w="4108450" h="1230629">
                  <a:moveTo>
                    <a:pt x="2341816" y="865009"/>
                  </a:moveTo>
                  <a:lnTo>
                    <a:pt x="2336876" y="822807"/>
                  </a:lnTo>
                  <a:lnTo>
                    <a:pt x="2323630" y="784237"/>
                  </a:lnTo>
                  <a:lnTo>
                    <a:pt x="2295817" y="743546"/>
                  </a:lnTo>
                  <a:lnTo>
                    <a:pt x="2257907" y="714514"/>
                  </a:lnTo>
                  <a:lnTo>
                    <a:pt x="2221954" y="700430"/>
                  </a:lnTo>
                  <a:lnTo>
                    <a:pt x="2221954" y="822807"/>
                  </a:lnTo>
                  <a:lnTo>
                    <a:pt x="2126145" y="822807"/>
                  </a:lnTo>
                  <a:lnTo>
                    <a:pt x="2155837" y="787412"/>
                  </a:lnTo>
                  <a:lnTo>
                    <a:pt x="2176195" y="784237"/>
                  </a:lnTo>
                  <a:lnTo>
                    <a:pt x="2186178" y="784923"/>
                  </a:lnTo>
                  <a:lnTo>
                    <a:pt x="2218880" y="807440"/>
                  </a:lnTo>
                  <a:lnTo>
                    <a:pt x="2221954" y="822807"/>
                  </a:lnTo>
                  <a:lnTo>
                    <a:pt x="2221954" y="700430"/>
                  </a:lnTo>
                  <a:lnTo>
                    <a:pt x="2210676" y="697674"/>
                  </a:lnTo>
                  <a:lnTo>
                    <a:pt x="2193239" y="695236"/>
                  </a:lnTo>
                  <a:lnTo>
                    <a:pt x="2174964" y="694423"/>
                  </a:lnTo>
                  <a:lnTo>
                    <a:pt x="2156866" y="695172"/>
                  </a:lnTo>
                  <a:lnTo>
                    <a:pt x="2105926" y="706488"/>
                  </a:lnTo>
                  <a:lnTo>
                    <a:pt x="2062327" y="730161"/>
                  </a:lnTo>
                  <a:lnTo>
                    <a:pt x="2028571" y="764946"/>
                  </a:lnTo>
                  <a:lnTo>
                    <a:pt x="2006155" y="810475"/>
                  </a:lnTo>
                  <a:lnTo>
                    <a:pt x="1998370" y="865009"/>
                  </a:lnTo>
                  <a:lnTo>
                    <a:pt x="1999310" y="885456"/>
                  </a:lnTo>
                  <a:lnTo>
                    <a:pt x="2013419" y="939152"/>
                  </a:lnTo>
                  <a:lnTo>
                    <a:pt x="2041613" y="981125"/>
                  </a:lnTo>
                  <a:lnTo>
                    <a:pt x="2080412" y="1011237"/>
                  </a:lnTo>
                  <a:lnTo>
                    <a:pt x="2127453" y="1029474"/>
                  </a:lnTo>
                  <a:lnTo>
                    <a:pt x="2177961" y="1035570"/>
                  </a:lnTo>
                  <a:lnTo>
                    <a:pt x="2203678" y="1034326"/>
                  </a:lnTo>
                  <a:lnTo>
                    <a:pt x="2250236" y="1024394"/>
                  </a:lnTo>
                  <a:lnTo>
                    <a:pt x="2289949" y="1004836"/>
                  </a:lnTo>
                  <a:lnTo>
                    <a:pt x="2320531" y="977709"/>
                  </a:lnTo>
                  <a:lnTo>
                    <a:pt x="2332278" y="961440"/>
                  </a:lnTo>
                  <a:lnTo>
                    <a:pt x="2277478" y="933716"/>
                  </a:lnTo>
                  <a:lnTo>
                    <a:pt x="2233422" y="911415"/>
                  </a:lnTo>
                  <a:lnTo>
                    <a:pt x="2199297" y="931989"/>
                  </a:lnTo>
                  <a:lnTo>
                    <a:pt x="2181593" y="933716"/>
                  </a:lnTo>
                  <a:lnTo>
                    <a:pt x="2175167" y="933716"/>
                  </a:lnTo>
                  <a:lnTo>
                    <a:pt x="2168829" y="932916"/>
                  </a:lnTo>
                  <a:lnTo>
                    <a:pt x="2156358" y="929703"/>
                  </a:lnTo>
                  <a:lnTo>
                    <a:pt x="2150745" y="927290"/>
                  </a:lnTo>
                  <a:lnTo>
                    <a:pt x="2145754" y="924064"/>
                  </a:lnTo>
                  <a:lnTo>
                    <a:pt x="2140686" y="920864"/>
                  </a:lnTo>
                  <a:lnTo>
                    <a:pt x="2136470" y="917041"/>
                  </a:lnTo>
                  <a:lnTo>
                    <a:pt x="2129650" y="908202"/>
                  </a:lnTo>
                  <a:lnTo>
                    <a:pt x="2127745" y="903185"/>
                  </a:lnTo>
                  <a:lnTo>
                    <a:pt x="2127351" y="897547"/>
                  </a:lnTo>
                  <a:lnTo>
                    <a:pt x="2340737" y="897547"/>
                  </a:lnTo>
                  <a:lnTo>
                    <a:pt x="2341118" y="893940"/>
                  </a:lnTo>
                  <a:lnTo>
                    <a:pt x="2341410" y="889419"/>
                  </a:lnTo>
                  <a:lnTo>
                    <a:pt x="2341638" y="883983"/>
                  </a:lnTo>
                  <a:lnTo>
                    <a:pt x="2341816" y="878560"/>
                  </a:lnTo>
                  <a:lnTo>
                    <a:pt x="2341816" y="865009"/>
                  </a:lnTo>
                  <a:close/>
                </a:path>
                <a:path w="4108450" h="1230629">
                  <a:moveTo>
                    <a:pt x="2622524" y="332092"/>
                  </a:moveTo>
                  <a:lnTo>
                    <a:pt x="2618625" y="284391"/>
                  </a:lnTo>
                  <a:lnTo>
                    <a:pt x="2606103" y="241681"/>
                  </a:lnTo>
                  <a:lnTo>
                    <a:pt x="2582113" y="207010"/>
                  </a:lnTo>
                  <a:lnTo>
                    <a:pt x="2544775" y="182600"/>
                  </a:lnTo>
                  <a:lnTo>
                    <a:pt x="2500769" y="171843"/>
                  </a:lnTo>
                  <a:lnTo>
                    <a:pt x="2500769" y="367652"/>
                  </a:lnTo>
                  <a:lnTo>
                    <a:pt x="2500769" y="378498"/>
                  </a:lnTo>
                  <a:lnTo>
                    <a:pt x="2482189" y="416585"/>
                  </a:lnTo>
                  <a:lnTo>
                    <a:pt x="2456777" y="423697"/>
                  </a:lnTo>
                  <a:lnTo>
                    <a:pt x="2453551" y="423697"/>
                  </a:lnTo>
                  <a:lnTo>
                    <a:pt x="2450033" y="423189"/>
                  </a:lnTo>
                  <a:lnTo>
                    <a:pt x="2442400" y="421195"/>
                  </a:lnTo>
                  <a:lnTo>
                    <a:pt x="2438882" y="419684"/>
                  </a:lnTo>
                  <a:lnTo>
                    <a:pt x="2435669" y="417664"/>
                  </a:lnTo>
                  <a:lnTo>
                    <a:pt x="2432443" y="415671"/>
                  </a:lnTo>
                  <a:lnTo>
                    <a:pt x="2429865" y="413156"/>
                  </a:lnTo>
                  <a:lnTo>
                    <a:pt x="2425839" y="407123"/>
                  </a:lnTo>
                  <a:lnTo>
                    <a:pt x="2424811" y="403415"/>
                  </a:lnTo>
                  <a:lnTo>
                    <a:pt x="2424811" y="398983"/>
                  </a:lnTo>
                  <a:lnTo>
                    <a:pt x="2453614" y="371373"/>
                  </a:lnTo>
                  <a:lnTo>
                    <a:pt x="2492933" y="367652"/>
                  </a:lnTo>
                  <a:lnTo>
                    <a:pt x="2500769" y="367652"/>
                  </a:lnTo>
                  <a:lnTo>
                    <a:pt x="2500769" y="171843"/>
                  </a:lnTo>
                  <a:lnTo>
                    <a:pt x="2491651" y="170738"/>
                  </a:lnTo>
                  <a:lnTo>
                    <a:pt x="2470023" y="169951"/>
                  </a:lnTo>
                  <a:lnTo>
                    <a:pt x="2449080" y="170891"/>
                  </a:lnTo>
                  <a:lnTo>
                    <a:pt x="2408097" y="178422"/>
                  </a:lnTo>
                  <a:lnTo>
                    <a:pt x="2368854" y="193332"/>
                  </a:lnTo>
                  <a:lnTo>
                    <a:pt x="2334488" y="214731"/>
                  </a:lnTo>
                  <a:lnTo>
                    <a:pt x="2319337" y="227812"/>
                  </a:lnTo>
                  <a:lnTo>
                    <a:pt x="2388654" y="296519"/>
                  </a:lnTo>
                  <a:lnTo>
                    <a:pt x="2395537" y="291261"/>
                  </a:lnTo>
                  <a:lnTo>
                    <a:pt x="2402903" y="286346"/>
                  </a:lnTo>
                  <a:lnTo>
                    <a:pt x="2446045" y="269900"/>
                  </a:lnTo>
                  <a:lnTo>
                    <a:pt x="2455545" y="269392"/>
                  </a:lnTo>
                  <a:lnTo>
                    <a:pt x="2463304" y="269836"/>
                  </a:lnTo>
                  <a:lnTo>
                    <a:pt x="2491740" y="288086"/>
                  </a:lnTo>
                  <a:lnTo>
                    <a:pt x="2491740" y="298932"/>
                  </a:lnTo>
                  <a:lnTo>
                    <a:pt x="2475966" y="299199"/>
                  </a:lnTo>
                  <a:lnTo>
                    <a:pt x="2460002" y="299999"/>
                  </a:lnTo>
                  <a:lnTo>
                    <a:pt x="2411514" y="305727"/>
                  </a:lnTo>
                  <a:lnTo>
                    <a:pt x="2368169" y="319125"/>
                  </a:lnTo>
                  <a:lnTo>
                    <a:pt x="2333637" y="341833"/>
                  </a:lnTo>
                  <a:lnTo>
                    <a:pt x="2311590" y="375564"/>
                  </a:lnTo>
                  <a:lnTo>
                    <a:pt x="2307374" y="407123"/>
                  </a:lnTo>
                  <a:lnTo>
                    <a:pt x="2307933" y="419214"/>
                  </a:lnTo>
                  <a:lnTo>
                    <a:pt x="2323020" y="462432"/>
                  </a:lnTo>
                  <a:lnTo>
                    <a:pt x="2351963" y="490194"/>
                  </a:lnTo>
                  <a:lnTo>
                    <a:pt x="2389060" y="504431"/>
                  </a:lnTo>
                  <a:lnTo>
                    <a:pt x="2417597" y="507479"/>
                  </a:lnTo>
                  <a:lnTo>
                    <a:pt x="2428214" y="506996"/>
                  </a:lnTo>
                  <a:lnTo>
                    <a:pt x="2471509" y="495084"/>
                  </a:lnTo>
                  <a:lnTo>
                    <a:pt x="2495346" y="473735"/>
                  </a:lnTo>
                  <a:lnTo>
                    <a:pt x="2496566" y="473735"/>
                  </a:lnTo>
                  <a:lnTo>
                    <a:pt x="2496566" y="499046"/>
                  </a:lnTo>
                  <a:lnTo>
                    <a:pt x="2622524" y="499046"/>
                  </a:lnTo>
                  <a:lnTo>
                    <a:pt x="2622524" y="473735"/>
                  </a:lnTo>
                  <a:lnTo>
                    <a:pt x="2622524" y="423697"/>
                  </a:lnTo>
                  <a:lnTo>
                    <a:pt x="2622524" y="367652"/>
                  </a:lnTo>
                  <a:lnTo>
                    <a:pt x="2622524" y="332092"/>
                  </a:lnTo>
                  <a:close/>
                </a:path>
                <a:path w="4108450" h="1230629">
                  <a:moveTo>
                    <a:pt x="2755620" y="48018"/>
                  </a:moveTo>
                  <a:close/>
                </a:path>
                <a:path w="4108450" h="1230629">
                  <a:moveTo>
                    <a:pt x="2802090" y="181991"/>
                  </a:moveTo>
                  <a:lnTo>
                    <a:pt x="2662859" y="181991"/>
                  </a:lnTo>
                  <a:lnTo>
                    <a:pt x="2662859" y="499046"/>
                  </a:lnTo>
                  <a:lnTo>
                    <a:pt x="2802090" y="499046"/>
                  </a:lnTo>
                  <a:lnTo>
                    <a:pt x="2802090" y="181991"/>
                  </a:lnTo>
                  <a:close/>
                </a:path>
                <a:path w="4108450" h="1230629">
                  <a:moveTo>
                    <a:pt x="2847136" y="9956"/>
                  </a:moveTo>
                  <a:lnTo>
                    <a:pt x="2843365" y="3429"/>
                  </a:lnTo>
                  <a:lnTo>
                    <a:pt x="2830601" y="0"/>
                  </a:lnTo>
                  <a:lnTo>
                    <a:pt x="2824035" y="3797"/>
                  </a:lnTo>
                  <a:lnTo>
                    <a:pt x="2822308" y="10185"/>
                  </a:lnTo>
                  <a:lnTo>
                    <a:pt x="2801328" y="57759"/>
                  </a:lnTo>
                  <a:lnTo>
                    <a:pt x="2733230" y="96608"/>
                  </a:lnTo>
                  <a:lnTo>
                    <a:pt x="2768473" y="65430"/>
                  </a:lnTo>
                  <a:lnTo>
                    <a:pt x="2771063" y="60769"/>
                  </a:lnTo>
                  <a:lnTo>
                    <a:pt x="2772638" y="54902"/>
                  </a:lnTo>
                  <a:lnTo>
                    <a:pt x="2769158" y="48856"/>
                  </a:lnTo>
                  <a:lnTo>
                    <a:pt x="2760624" y="46570"/>
                  </a:lnTo>
                  <a:lnTo>
                    <a:pt x="2757919" y="46913"/>
                  </a:lnTo>
                  <a:lnTo>
                    <a:pt x="2712491" y="70446"/>
                  </a:lnTo>
                  <a:lnTo>
                    <a:pt x="2681490" y="107734"/>
                  </a:lnTo>
                  <a:lnTo>
                    <a:pt x="2665730" y="150368"/>
                  </a:lnTo>
                  <a:lnTo>
                    <a:pt x="2664256" y="155435"/>
                  </a:lnTo>
                  <a:lnTo>
                    <a:pt x="2667927" y="160464"/>
                  </a:lnTo>
                  <a:lnTo>
                    <a:pt x="2673197" y="160629"/>
                  </a:lnTo>
                  <a:lnTo>
                    <a:pt x="2687751" y="160896"/>
                  </a:lnTo>
                  <a:lnTo>
                    <a:pt x="2705443" y="160680"/>
                  </a:lnTo>
                  <a:lnTo>
                    <a:pt x="2760167" y="150876"/>
                  </a:lnTo>
                  <a:lnTo>
                    <a:pt x="2798191" y="132321"/>
                  </a:lnTo>
                  <a:lnTo>
                    <a:pt x="2823946" y="96608"/>
                  </a:lnTo>
                  <a:lnTo>
                    <a:pt x="2845460" y="16332"/>
                  </a:lnTo>
                  <a:lnTo>
                    <a:pt x="2847136" y="9956"/>
                  </a:lnTo>
                  <a:close/>
                </a:path>
                <a:path w="4108450" h="1230629">
                  <a:moveTo>
                    <a:pt x="2911132" y="830643"/>
                  </a:moveTo>
                  <a:lnTo>
                    <a:pt x="2905988" y="787552"/>
                  </a:lnTo>
                  <a:lnTo>
                    <a:pt x="2887942" y="744448"/>
                  </a:lnTo>
                  <a:lnTo>
                    <a:pt x="2852978" y="711301"/>
                  </a:lnTo>
                  <a:lnTo>
                    <a:pt x="2813354" y="698881"/>
                  </a:lnTo>
                  <a:lnTo>
                    <a:pt x="2797213" y="698042"/>
                  </a:lnTo>
                  <a:lnTo>
                    <a:pt x="2780487" y="698881"/>
                  </a:lnTo>
                  <a:lnTo>
                    <a:pt x="2739339" y="711301"/>
                  </a:lnTo>
                  <a:lnTo>
                    <a:pt x="2709062" y="734580"/>
                  </a:lnTo>
                  <a:lnTo>
                    <a:pt x="2700769" y="743851"/>
                  </a:lnTo>
                  <a:lnTo>
                    <a:pt x="2693543" y="732866"/>
                  </a:lnTo>
                  <a:lnTo>
                    <a:pt x="2652636" y="704316"/>
                  </a:lnTo>
                  <a:lnTo>
                    <a:pt x="2610370" y="698042"/>
                  </a:lnTo>
                  <a:lnTo>
                    <a:pt x="2602382" y="698296"/>
                  </a:lnTo>
                  <a:lnTo>
                    <a:pt x="2560955" y="709193"/>
                  </a:lnTo>
                  <a:lnTo>
                    <a:pt x="2529484" y="731100"/>
                  </a:lnTo>
                  <a:lnTo>
                    <a:pt x="2520556" y="741438"/>
                  </a:lnTo>
                  <a:lnTo>
                    <a:pt x="2519349" y="741438"/>
                  </a:lnTo>
                  <a:lnTo>
                    <a:pt x="2519349" y="706475"/>
                  </a:lnTo>
                  <a:lnTo>
                    <a:pt x="2383726" y="706475"/>
                  </a:lnTo>
                  <a:lnTo>
                    <a:pt x="2383726" y="1023531"/>
                  </a:lnTo>
                  <a:lnTo>
                    <a:pt x="2522969" y="1023531"/>
                  </a:lnTo>
                  <a:lnTo>
                    <a:pt x="2522969" y="855357"/>
                  </a:lnTo>
                  <a:lnTo>
                    <a:pt x="2523540" y="843940"/>
                  </a:lnTo>
                  <a:lnTo>
                    <a:pt x="2545042" y="811352"/>
                  </a:lnTo>
                  <a:lnTo>
                    <a:pt x="2561145" y="811352"/>
                  </a:lnTo>
                  <a:lnTo>
                    <a:pt x="2577439" y="845947"/>
                  </a:lnTo>
                  <a:lnTo>
                    <a:pt x="2577820" y="857161"/>
                  </a:lnTo>
                  <a:lnTo>
                    <a:pt x="2577820" y="1023531"/>
                  </a:lnTo>
                  <a:lnTo>
                    <a:pt x="2717050" y="1023531"/>
                  </a:lnTo>
                  <a:lnTo>
                    <a:pt x="2717050" y="855357"/>
                  </a:lnTo>
                  <a:lnTo>
                    <a:pt x="2717571" y="845172"/>
                  </a:lnTo>
                  <a:lnTo>
                    <a:pt x="2737955" y="811352"/>
                  </a:lnTo>
                  <a:lnTo>
                    <a:pt x="2754833" y="811352"/>
                  </a:lnTo>
                  <a:lnTo>
                    <a:pt x="2771889" y="854760"/>
                  </a:lnTo>
                  <a:lnTo>
                    <a:pt x="2771889" y="1023531"/>
                  </a:lnTo>
                  <a:lnTo>
                    <a:pt x="2911132" y="1023531"/>
                  </a:lnTo>
                  <a:lnTo>
                    <a:pt x="2911132" y="830643"/>
                  </a:lnTo>
                  <a:close/>
                </a:path>
                <a:path w="4108450" h="1230629">
                  <a:moveTo>
                    <a:pt x="3138309" y="210934"/>
                  </a:moveTo>
                  <a:lnTo>
                    <a:pt x="3090824" y="186753"/>
                  </a:lnTo>
                  <a:lnTo>
                    <a:pt x="3036887" y="172656"/>
                  </a:lnTo>
                  <a:lnTo>
                    <a:pt x="3000286" y="169951"/>
                  </a:lnTo>
                  <a:lnTo>
                    <a:pt x="2989262" y="170345"/>
                  </a:lnTo>
                  <a:lnTo>
                    <a:pt x="2942183" y="179882"/>
                  </a:lnTo>
                  <a:lnTo>
                    <a:pt x="2899003" y="203454"/>
                  </a:lnTo>
                  <a:lnTo>
                    <a:pt x="2868676" y="242849"/>
                  </a:lnTo>
                  <a:lnTo>
                    <a:pt x="2861043" y="283870"/>
                  </a:lnTo>
                  <a:lnTo>
                    <a:pt x="2861564" y="294919"/>
                  </a:lnTo>
                  <a:lnTo>
                    <a:pt x="2873984" y="331317"/>
                  </a:lnTo>
                  <a:lnTo>
                    <a:pt x="2904515" y="361696"/>
                  </a:lnTo>
                  <a:lnTo>
                    <a:pt x="2942679" y="378282"/>
                  </a:lnTo>
                  <a:lnTo>
                    <a:pt x="2963075" y="383489"/>
                  </a:lnTo>
                  <a:lnTo>
                    <a:pt x="2973832" y="386410"/>
                  </a:lnTo>
                  <a:lnTo>
                    <a:pt x="2982518" y="389064"/>
                  </a:lnTo>
                  <a:lnTo>
                    <a:pt x="2989122" y="391452"/>
                  </a:lnTo>
                  <a:lnTo>
                    <a:pt x="2996552" y="394462"/>
                  </a:lnTo>
                  <a:lnTo>
                    <a:pt x="3000286" y="398602"/>
                  </a:lnTo>
                  <a:lnTo>
                    <a:pt x="3000286" y="408635"/>
                  </a:lnTo>
                  <a:lnTo>
                    <a:pt x="2998165" y="411949"/>
                  </a:lnTo>
                  <a:lnTo>
                    <a:pt x="2989732" y="415556"/>
                  </a:lnTo>
                  <a:lnTo>
                    <a:pt x="2985185" y="416458"/>
                  </a:lnTo>
                  <a:lnTo>
                    <a:pt x="2980410" y="416458"/>
                  </a:lnTo>
                  <a:lnTo>
                    <a:pt x="2942717" y="408343"/>
                  </a:lnTo>
                  <a:lnTo>
                    <a:pt x="2908655" y="386930"/>
                  </a:lnTo>
                  <a:lnTo>
                    <a:pt x="2840558" y="465899"/>
                  </a:lnTo>
                  <a:lnTo>
                    <a:pt x="2889872" y="492848"/>
                  </a:lnTo>
                  <a:lnTo>
                    <a:pt x="2928785" y="504494"/>
                  </a:lnTo>
                  <a:lnTo>
                    <a:pt x="2969018" y="510362"/>
                  </a:lnTo>
                  <a:lnTo>
                    <a:pt x="2989427" y="511098"/>
                  </a:lnTo>
                  <a:lnTo>
                    <a:pt x="3000692" y="510743"/>
                  </a:lnTo>
                  <a:lnTo>
                    <a:pt x="3048317" y="502056"/>
                  </a:lnTo>
                  <a:lnTo>
                    <a:pt x="3091472" y="479666"/>
                  </a:lnTo>
                  <a:lnTo>
                    <a:pt x="3121660" y="440537"/>
                  </a:lnTo>
                  <a:lnTo>
                    <a:pt x="3129267" y="398386"/>
                  </a:lnTo>
                  <a:lnTo>
                    <a:pt x="3128746" y="387311"/>
                  </a:lnTo>
                  <a:lnTo>
                    <a:pt x="3116300" y="350494"/>
                  </a:lnTo>
                  <a:lnTo>
                    <a:pt x="3083356" y="319278"/>
                  </a:lnTo>
                  <a:lnTo>
                    <a:pt x="3039478" y="301586"/>
                  </a:lnTo>
                  <a:lnTo>
                    <a:pt x="3017951" y="296951"/>
                  </a:lnTo>
                  <a:lnTo>
                    <a:pt x="3008109" y="294640"/>
                  </a:lnTo>
                  <a:lnTo>
                    <a:pt x="3000692" y="292582"/>
                  </a:lnTo>
                  <a:lnTo>
                    <a:pt x="2995714" y="290791"/>
                  </a:lnTo>
                  <a:lnTo>
                    <a:pt x="2990723" y="288594"/>
                  </a:lnTo>
                  <a:lnTo>
                    <a:pt x="2988221" y="285470"/>
                  </a:lnTo>
                  <a:lnTo>
                    <a:pt x="2988221" y="276237"/>
                  </a:lnTo>
                  <a:lnTo>
                    <a:pt x="2990418" y="272707"/>
                  </a:lnTo>
                  <a:lnTo>
                    <a:pt x="2999270" y="269100"/>
                  </a:lnTo>
                  <a:lnTo>
                    <a:pt x="3004883" y="268198"/>
                  </a:lnTo>
                  <a:lnTo>
                    <a:pt x="3011741" y="268198"/>
                  </a:lnTo>
                  <a:lnTo>
                    <a:pt x="3050273" y="276593"/>
                  </a:lnTo>
                  <a:lnTo>
                    <a:pt x="3073184" y="288683"/>
                  </a:lnTo>
                  <a:lnTo>
                    <a:pt x="3138309" y="210934"/>
                  </a:lnTo>
                  <a:close/>
                </a:path>
                <a:path w="4108450" h="1230629">
                  <a:moveTo>
                    <a:pt x="3315411" y="706475"/>
                  </a:moveTo>
                  <a:lnTo>
                    <a:pt x="3166541" y="706475"/>
                  </a:lnTo>
                  <a:lnTo>
                    <a:pt x="3124962" y="873442"/>
                  </a:lnTo>
                  <a:lnTo>
                    <a:pt x="3122549" y="873442"/>
                  </a:lnTo>
                  <a:lnTo>
                    <a:pt x="3075533" y="706475"/>
                  </a:lnTo>
                  <a:lnTo>
                    <a:pt x="2921203" y="706475"/>
                  </a:lnTo>
                  <a:lnTo>
                    <a:pt x="3049613" y="1010932"/>
                  </a:lnTo>
                  <a:lnTo>
                    <a:pt x="3049333" y="1025601"/>
                  </a:lnTo>
                  <a:lnTo>
                    <a:pt x="3036201" y="1076617"/>
                  </a:lnTo>
                  <a:lnTo>
                    <a:pt x="2996717" y="1109091"/>
                  </a:lnTo>
                  <a:lnTo>
                    <a:pt x="2964751" y="1112939"/>
                  </a:lnTo>
                  <a:lnTo>
                    <a:pt x="2951988" y="1112227"/>
                  </a:lnTo>
                  <a:lnTo>
                    <a:pt x="2937116" y="1109408"/>
                  </a:lnTo>
                  <a:lnTo>
                    <a:pt x="2930779" y="1107719"/>
                  </a:lnTo>
                  <a:lnTo>
                    <a:pt x="2925572" y="1105700"/>
                  </a:lnTo>
                  <a:lnTo>
                    <a:pt x="2908109" y="1220774"/>
                  </a:lnTo>
                  <a:lnTo>
                    <a:pt x="2949778" y="1228140"/>
                  </a:lnTo>
                  <a:lnTo>
                    <a:pt x="2979839" y="1230464"/>
                  </a:lnTo>
                  <a:lnTo>
                    <a:pt x="2987040" y="1230464"/>
                  </a:lnTo>
                  <a:lnTo>
                    <a:pt x="3034563" y="1225715"/>
                  </a:lnTo>
                  <a:lnTo>
                    <a:pt x="3072714" y="1211630"/>
                  </a:lnTo>
                  <a:lnTo>
                    <a:pt x="3111817" y="1179309"/>
                  </a:lnTo>
                  <a:lnTo>
                    <a:pt x="3134537" y="1145832"/>
                  </a:lnTo>
                  <a:lnTo>
                    <a:pt x="3147479" y="1119466"/>
                  </a:lnTo>
                  <a:lnTo>
                    <a:pt x="3315411" y="706475"/>
                  </a:lnTo>
                  <a:close/>
                </a:path>
                <a:path w="4108450" h="1230629">
                  <a:moveTo>
                    <a:pt x="3315627" y="181991"/>
                  </a:moveTo>
                  <a:lnTo>
                    <a:pt x="3176384" y="181991"/>
                  </a:lnTo>
                  <a:lnTo>
                    <a:pt x="3176384" y="499046"/>
                  </a:lnTo>
                  <a:lnTo>
                    <a:pt x="3315627" y="499046"/>
                  </a:lnTo>
                  <a:lnTo>
                    <a:pt x="3315627" y="181991"/>
                  </a:lnTo>
                  <a:close/>
                </a:path>
                <a:path w="4108450" h="1230629">
                  <a:moveTo>
                    <a:pt x="3318027" y="90385"/>
                  </a:moveTo>
                  <a:lnTo>
                    <a:pt x="3305518" y="50825"/>
                  </a:lnTo>
                  <a:lnTo>
                    <a:pt x="3274022" y="24980"/>
                  </a:lnTo>
                  <a:lnTo>
                    <a:pt x="3246882" y="19253"/>
                  </a:lnTo>
                  <a:lnTo>
                    <a:pt x="3239478" y="19621"/>
                  </a:lnTo>
                  <a:lnTo>
                    <a:pt x="3200539" y="35775"/>
                  </a:lnTo>
                  <a:lnTo>
                    <a:pt x="3177184" y="69545"/>
                  </a:lnTo>
                  <a:lnTo>
                    <a:pt x="3173971" y="90385"/>
                  </a:lnTo>
                  <a:lnTo>
                    <a:pt x="3174327" y="97790"/>
                  </a:lnTo>
                  <a:lnTo>
                    <a:pt x="3190659" y="135813"/>
                  </a:lnTo>
                  <a:lnTo>
                    <a:pt x="3225304" y="157848"/>
                  </a:lnTo>
                  <a:lnTo>
                    <a:pt x="3246882" y="160909"/>
                  </a:lnTo>
                  <a:lnTo>
                    <a:pt x="3254006" y="160566"/>
                  </a:lnTo>
                  <a:lnTo>
                    <a:pt x="3291484" y="145135"/>
                  </a:lnTo>
                  <a:lnTo>
                    <a:pt x="3314801" y="111798"/>
                  </a:lnTo>
                  <a:lnTo>
                    <a:pt x="3318027" y="90385"/>
                  </a:lnTo>
                  <a:close/>
                </a:path>
                <a:path w="4108450" h="1230629">
                  <a:moveTo>
                    <a:pt x="3699027" y="306158"/>
                  </a:moveTo>
                  <a:lnTo>
                    <a:pt x="3693922" y="259156"/>
                  </a:lnTo>
                  <a:lnTo>
                    <a:pt x="3675888" y="216662"/>
                  </a:lnTo>
                  <a:lnTo>
                    <a:pt x="3641013" y="185623"/>
                  </a:lnTo>
                  <a:lnTo>
                    <a:pt x="3601872" y="174307"/>
                  </a:lnTo>
                  <a:lnTo>
                    <a:pt x="3586048" y="173558"/>
                  </a:lnTo>
                  <a:lnTo>
                    <a:pt x="3571151" y="174371"/>
                  </a:lnTo>
                  <a:lnTo>
                    <a:pt x="3531654" y="186524"/>
                  </a:lnTo>
                  <a:lnTo>
                    <a:pt x="3495903" y="216954"/>
                  </a:lnTo>
                  <a:lnTo>
                    <a:pt x="3494697" y="216954"/>
                  </a:lnTo>
                  <a:lnTo>
                    <a:pt x="3494697" y="182003"/>
                  </a:lnTo>
                  <a:lnTo>
                    <a:pt x="3359073" y="182003"/>
                  </a:lnTo>
                  <a:lnTo>
                    <a:pt x="3359073" y="499046"/>
                  </a:lnTo>
                  <a:lnTo>
                    <a:pt x="3498304" y="499046"/>
                  </a:lnTo>
                  <a:lnTo>
                    <a:pt x="3498304" y="330263"/>
                  </a:lnTo>
                  <a:lnTo>
                    <a:pt x="3498850" y="320344"/>
                  </a:lnTo>
                  <a:lnTo>
                    <a:pt x="3520402" y="286880"/>
                  </a:lnTo>
                  <a:lnTo>
                    <a:pt x="3539693" y="286880"/>
                  </a:lnTo>
                  <a:lnTo>
                    <a:pt x="3559797" y="330263"/>
                  </a:lnTo>
                  <a:lnTo>
                    <a:pt x="3559797" y="499046"/>
                  </a:lnTo>
                  <a:lnTo>
                    <a:pt x="3699027" y="499046"/>
                  </a:lnTo>
                  <a:lnTo>
                    <a:pt x="3699027" y="306158"/>
                  </a:lnTo>
                  <a:close/>
                </a:path>
                <a:path w="4108450" h="1230629">
                  <a:moveTo>
                    <a:pt x="4107904" y="181991"/>
                  </a:moveTo>
                  <a:lnTo>
                    <a:pt x="3977094" y="181991"/>
                  </a:lnTo>
                  <a:lnTo>
                    <a:pt x="3977094" y="213944"/>
                  </a:lnTo>
                  <a:lnTo>
                    <a:pt x="3975887" y="213944"/>
                  </a:lnTo>
                  <a:lnTo>
                    <a:pt x="3975887" y="339318"/>
                  </a:lnTo>
                  <a:lnTo>
                    <a:pt x="3974960" y="350050"/>
                  </a:lnTo>
                  <a:lnTo>
                    <a:pt x="3953129" y="384149"/>
                  </a:lnTo>
                  <a:lnTo>
                    <a:pt x="3921645" y="392963"/>
                  </a:lnTo>
                  <a:lnTo>
                    <a:pt x="3909682" y="391985"/>
                  </a:lnTo>
                  <a:lnTo>
                    <a:pt x="3877284" y="369430"/>
                  </a:lnTo>
                  <a:lnTo>
                    <a:pt x="3869817" y="339318"/>
                  </a:lnTo>
                  <a:lnTo>
                    <a:pt x="3870642" y="329107"/>
                  </a:lnTo>
                  <a:lnTo>
                    <a:pt x="3890467" y="295694"/>
                  </a:lnTo>
                  <a:lnTo>
                    <a:pt x="3933393" y="287858"/>
                  </a:lnTo>
                  <a:lnTo>
                    <a:pt x="3967581" y="310730"/>
                  </a:lnTo>
                  <a:lnTo>
                    <a:pt x="3975887" y="339318"/>
                  </a:lnTo>
                  <a:lnTo>
                    <a:pt x="3975887" y="213944"/>
                  </a:lnTo>
                  <a:lnTo>
                    <a:pt x="3975303" y="213944"/>
                  </a:lnTo>
                  <a:lnTo>
                    <a:pt x="3966921" y="204114"/>
                  </a:lnTo>
                  <a:lnTo>
                    <a:pt x="3957447" y="195707"/>
                  </a:lnTo>
                  <a:lnTo>
                    <a:pt x="3922953" y="178981"/>
                  </a:lnTo>
                  <a:lnTo>
                    <a:pt x="3885488" y="173570"/>
                  </a:lnTo>
                  <a:lnTo>
                    <a:pt x="3868229" y="174472"/>
                  </a:lnTo>
                  <a:lnTo>
                    <a:pt x="3822801" y="188023"/>
                  </a:lnTo>
                  <a:lnTo>
                    <a:pt x="3787216" y="214807"/>
                  </a:lnTo>
                  <a:lnTo>
                    <a:pt x="3761689" y="251015"/>
                  </a:lnTo>
                  <a:lnTo>
                    <a:pt x="3746093" y="293890"/>
                  </a:lnTo>
                  <a:lnTo>
                    <a:pt x="3740848" y="339318"/>
                  </a:lnTo>
                  <a:lnTo>
                    <a:pt x="3741382" y="355104"/>
                  </a:lnTo>
                  <a:lnTo>
                    <a:pt x="3749573" y="400189"/>
                  </a:lnTo>
                  <a:lnTo>
                    <a:pt x="3767937" y="439699"/>
                  </a:lnTo>
                  <a:lnTo>
                    <a:pt x="3796754" y="470865"/>
                  </a:lnTo>
                  <a:lnTo>
                    <a:pt x="3835768" y="491756"/>
                  </a:lnTo>
                  <a:lnTo>
                    <a:pt x="3885488" y="499046"/>
                  </a:lnTo>
                  <a:lnTo>
                    <a:pt x="3899560" y="498398"/>
                  </a:lnTo>
                  <a:lnTo>
                    <a:pt x="3937025" y="488797"/>
                  </a:lnTo>
                  <a:lnTo>
                    <a:pt x="3971099" y="465289"/>
                  </a:lnTo>
                  <a:lnTo>
                    <a:pt x="3972890" y="465289"/>
                  </a:lnTo>
                  <a:lnTo>
                    <a:pt x="3972890" y="479145"/>
                  </a:lnTo>
                  <a:lnTo>
                    <a:pt x="3972509" y="486181"/>
                  </a:lnTo>
                  <a:lnTo>
                    <a:pt x="3950589" y="523455"/>
                  </a:lnTo>
                  <a:lnTo>
                    <a:pt x="3912844" y="537845"/>
                  </a:lnTo>
                  <a:lnTo>
                    <a:pt x="3898163" y="538822"/>
                  </a:lnTo>
                  <a:lnTo>
                    <a:pt x="3886555" y="538314"/>
                  </a:lnTo>
                  <a:lnTo>
                    <a:pt x="3837432" y="526034"/>
                  </a:lnTo>
                  <a:lnTo>
                    <a:pt x="3801719" y="505079"/>
                  </a:lnTo>
                  <a:lnTo>
                    <a:pt x="3740848" y="597293"/>
                  </a:lnTo>
                  <a:lnTo>
                    <a:pt x="3777450" y="617410"/>
                  </a:lnTo>
                  <a:lnTo>
                    <a:pt x="3819791" y="631952"/>
                  </a:lnTo>
                  <a:lnTo>
                    <a:pt x="3865016" y="640765"/>
                  </a:lnTo>
                  <a:lnTo>
                    <a:pt x="3910228" y="643699"/>
                  </a:lnTo>
                  <a:lnTo>
                    <a:pt x="3928516" y="643191"/>
                  </a:lnTo>
                  <a:lnTo>
                    <a:pt x="3982542" y="635558"/>
                  </a:lnTo>
                  <a:lnTo>
                    <a:pt x="4031640" y="616585"/>
                  </a:lnTo>
                  <a:lnTo>
                    <a:pt x="4071366" y="583501"/>
                  </a:lnTo>
                  <a:lnTo>
                    <a:pt x="4096626" y="538822"/>
                  </a:lnTo>
                  <a:lnTo>
                    <a:pt x="4106849" y="491324"/>
                  </a:lnTo>
                  <a:lnTo>
                    <a:pt x="4107904" y="466496"/>
                  </a:lnTo>
                  <a:lnTo>
                    <a:pt x="4107904" y="465289"/>
                  </a:lnTo>
                  <a:lnTo>
                    <a:pt x="4107904" y="392963"/>
                  </a:lnTo>
                  <a:lnTo>
                    <a:pt x="4107904" y="286867"/>
                  </a:lnTo>
                  <a:lnTo>
                    <a:pt x="4107904" y="213944"/>
                  </a:lnTo>
                  <a:lnTo>
                    <a:pt x="4107904" y="181991"/>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object 10">
              <a:extLst>
                <a:ext uri="{FF2B5EF4-FFF2-40B4-BE49-F238E27FC236}">
                  <a16:creationId xmlns:a16="http://schemas.microsoft.com/office/drawing/2014/main" id="{ED21B15F-5A9E-92F0-0064-BDED72C8BF3F}"/>
                </a:ext>
              </a:extLst>
            </p:cNvPr>
            <p:cNvPicPr/>
            <p:nvPr/>
          </p:nvPicPr>
          <p:blipFill>
            <a:blip r:embed="rId5" cstate="print"/>
            <a:stretch>
              <a:fillRect/>
            </a:stretch>
          </p:blipFill>
          <p:spPr>
            <a:xfrm>
              <a:off x="10667303" y="9941610"/>
              <a:ext cx="85170" cy="86039"/>
            </a:xfrm>
            <a:prstGeom prst="rect">
              <a:avLst/>
            </a:prstGeom>
          </p:spPr>
        </p:pic>
        <p:pic>
          <p:nvPicPr>
            <p:cNvPr id="17" name="object 11">
              <a:extLst>
                <a:ext uri="{FF2B5EF4-FFF2-40B4-BE49-F238E27FC236}">
                  <a16:creationId xmlns:a16="http://schemas.microsoft.com/office/drawing/2014/main" id="{CA371B3A-9AA3-BB6D-9061-DD467347FF0D}"/>
                </a:ext>
              </a:extLst>
            </p:cNvPr>
            <p:cNvPicPr/>
            <p:nvPr/>
          </p:nvPicPr>
          <p:blipFill>
            <a:blip r:embed="rId6" cstate="print"/>
            <a:stretch>
              <a:fillRect/>
            </a:stretch>
          </p:blipFill>
          <p:spPr>
            <a:xfrm>
              <a:off x="10560704" y="9939430"/>
              <a:ext cx="78133" cy="90416"/>
            </a:xfrm>
            <a:prstGeom prst="rect">
              <a:avLst/>
            </a:prstGeom>
          </p:spPr>
        </p:pic>
        <p:pic>
          <p:nvPicPr>
            <p:cNvPr id="18" name="object 12">
              <a:extLst>
                <a:ext uri="{FF2B5EF4-FFF2-40B4-BE49-F238E27FC236}">
                  <a16:creationId xmlns:a16="http://schemas.microsoft.com/office/drawing/2014/main" id="{7F699D18-FA62-36CF-8D0B-81D151FF9708}"/>
                </a:ext>
              </a:extLst>
            </p:cNvPr>
            <p:cNvPicPr/>
            <p:nvPr/>
          </p:nvPicPr>
          <p:blipFill>
            <a:blip r:embed="rId7" cstate="print"/>
            <a:stretch>
              <a:fillRect/>
            </a:stretch>
          </p:blipFill>
          <p:spPr>
            <a:xfrm>
              <a:off x="10782981" y="9941613"/>
              <a:ext cx="66825" cy="88227"/>
            </a:xfrm>
            <a:prstGeom prst="rect">
              <a:avLst/>
            </a:prstGeom>
          </p:spPr>
        </p:pic>
        <p:sp>
          <p:nvSpPr>
            <p:cNvPr id="19" name="object 13">
              <a:extLst>
                <a:ext uri="{FF2B5EF4-FFF2-40B4-BE49-F238E27FC236}">
                  <a16:creationId xmlns:a16="http://schemas.microsoft.com/office/drawing/2014/main" id="{8BB02DB7-13B6-AF71-7840-FC6306DB5B58}"/>
                </a:ext>
              </a:extLst>
            </p:cNvPr>
            <p:cNvSpPr/>
            <p:nvPr/>
          </p:nvSpPr>
          <p:spPr>
            <a:xfrm>
              <a:off x="10887024" y="9939433"/>
              <a:ext cx="630555" cy="90805"/>
            </a:xfrm>
            <a:custGeom>
              <a:avLst/>
              <a:gdLst/>
              <a:ahLst/>
              <a:cxnLst/>
              <a:rect l="l" t="t" r="r" b="b"/>
              <a:pathLst>
                <a:path w="630554" h="90804">
                  <a:moveTo>
                    <a:pt x="58089" y="59994"/>
                  </a:moveTo>
                  <a:lnTo>
                    <a:pt x="23787" y="35991"/>
                  </a:lnTo>
                  <a:lnTo>
                    <a:pt x="21920" y="35064"/>
                  </a:lnTo>
                  <a:lnTo>
                    <a:pt x="20358" y="33972"/>
                  </a:lnTo>
                  <a:lnTo>
                    <a:pt x="16586" y="29959"/>
                  </a:lnTo>
                  <a:lnTo>
                    <a:pt x="15659" y="28371"/>
                  </a:lnTo>
                  <a:lnTo>
                    <a:pt x="15201" y="26403"/>
                  </a:lnTo>
                  <a:lnTo>
                    <a:pt x="15201" y="21628"/>
                  </a:lnTo>
                  <a:lnTo>
                    <a:pt x="31965" y="10083"/>
                  </a:lnTo>
                  <a:lnTo>
                    <a:pt x="35598" y="10083"/>
                  </a:lnTo>
                  <a:lnTo>
                    <a:pt x="38887" y="10833"/>
                  </a:lnTo>
                  <a:lnTo>
                    <a:pt x="44704" y="13830"/>
                  </a:lnTo>
                  <a:lnTo>
                    <a:pt x="47015" y="15760"/>
                  </a:lnTo>
                  <a:lnTo>
                    <a:pt x="48729" y="18097"/>
                  </a:lnTo>
                  <a:lnTo>
                    <a:pt x="57213" y="9842"/>
                  </a:lnTo>
                  <a:lnTo>
                    <a:pt x="54571" y="6845"/>
                  </a:lnTo>
                  <a:lnTo>
                    <a:pt x="51041" y="4457"/>
                  </a:lnTo>
                  <a:lnTo>
                    <a:pt x="42278" y="901"/>
                  </a:lnTo>
                  <a:lnTo>
                    <a:pt x="37592" y="0"/>
                  </a:lnTo>
                  <a:lnTo>
                    <a:pt x="28994" y="0"/>
                  </a:lnTo>
                  <a:lnTo>
                    <a:pt x="3022" y="20243"/>
                  </a:lnTo>
                  <a:lnTo>
                    <a:pt x="3022" y="28511"/>
                  </a:lnTo>
                  <a:lnTo>
                    <a:pt x="25400" y="48729"/>
                  </a:lnTo>
                  <a:lnTo>
                    <a:pt x="35712" y="52197"/>
                  </a:lnTo>
                  <a:lnTo>
                    <a:pt x="45808" y="62788"/>
                  </a:lnTo>
                  <a:lnTo>
                    <a:pt x="45808" y="67970"/>
                  </a:lnTo>
                  <a:lnTo>
                    <a:pt x="28562" y="80086"/>
                  </a:lnTo>
                  <a:lnTo>
                    <a:pt x="24574" y="80086"/>
                  </a:lnTo>
                  <a:lnTo>
                    <a:pt x="20904" y="79146"/>
                  </a:lnTo>
                  <a:lnTo>
                    <a:pt x="14084" y="75425"/>
                  </a:lnTo>
                  <a:lnTo>
                    <a:pt x="11391" y="72986"/>
                  </a:lnTo>
                  <a:lnTo>
                    <a:pt x="9359" y="70002"/>
                  </a:lnTo>
                  <a:lnTo>
                    <a:pt x="0" y="77889"/>
                  </a:lnTo>
                  <a:lnTo>
                    <a:pt x="3327" y="82016"/>
                  </a:lnTo>
                  <a:lnTo>
                    <a:pt x="7505" y="85140"/>
                  </a:lnTo>
                  <a:lnTo>
                    <a:pt x="17627" y="89357"/>
                  </a:lnTo>
                  <a:lnTo>
                    <a:pt x="22872" y="90411"/>
                  </a:lnTo>
                  <a:lnTo>
                    <a:pt x="32118" y="90411"/>
                  </a:lnTo>
                  <a:lnTo>
                    <a:pt x="58089" y="68745"/>
                  </a:lnTo>
                  <a:lnTo>
                    <a:pt x="58089" y="59994"/>
                  </a:lnTo>
                  <a:close/>
                </a:path>
                <a:path w="630554" h="90804">
                  <a:moveTo>
                    <a:pt x="155384" y="77533"/>
                  </a:moveTo>
                  <a:lnTo>
                    <a:pt x="110413" y="77533"/>
                  </a:lnTo>
                  <a:lnTo>
                    <a:pt x="110413" y="48844"/>
                  </a:lnTo>
                  <a:lnTo>
                    <a:pt x="151003" y="48844"/>
                  </a:lnTo>
                  <a:lnTo>
                    <a:pt x="151003" y="38531"/>
                  </a:lnTo>
                  <a:lnTo>
                    <a:pt x="110413" y="38531"/>
                  </a:lnTo>
                  <a:lnTo>
                    <a:pt x="110413" y="12763"/>
                  </a:lnTo>
                  <a:lnTo>
                    <a:pt x="153555" y="12763"/>
                  </a:lnTo>
                  <a:lnTo>
                    <a:pt x="153555" y="2184"/>
                  </a:lnTo>
                  <a:lnTo>
                    <a:pt x="98374" y="2184"/>
                  </a:lnTo>
                  <a:lnTo>
                    <a:pt x="98374" y="88226"/>
                  </a:lnTo>
                  <a:lnTo>
                    <a:pt x="155384" y="88226"/>
                  </a:lnTo>
                  <a:lnTo>
                    <a:pt x="155384" y="77533"/>
                  </a:lnTo>
                  <a:close/>
                </a:path>
                <a:path w="630554" h="90804">
                  <a:moveTo>
                    <a:pt x="309829" y="59994"/>
                  </a:moveTo>
                  <a:lnTo>
                    <a:pt x="275539" y="35991"/>
                  </a:lnTo>
                  <a:lnTo>
                    <a:pt x="273697" y="35064"/>
                  </a:lnTo>
                  <a:lnTo>
                    <a:pt x="272097" y="33972"/>
                  </a:lnTo>
                  <a:lnTo>
                    <a:pt x="268325" y="29959"/>
                  </a:lnTo>
                  <a:lnTo>
                    <a:pt x="267398" y="28371"/>
                  </a:lnTo>
                  <a:lnTo>
                    <a:pt x="266941" y="26403"/>
                  </a:lnTo>
                  <a:lnTo>
                    <a:pt x="266941" y="21628"/>
                  </a:lnTo>
                  <a:lnTo>
                    <a:pt x="283705" y="10083"/>
                  </a:lnTo>
                  <a:lnTo>
                    <a:pt x="287350" y="10083"/>
                  </a:lnTo>
                  <a:lnTo>
                    <a:pt x="290639" y="10833"/>
                  </a:lnTo>
                  <a:lnTo>
                    <a:pt x="296468" y="13830"/>
                  </a:lnTo>
                  <a:lnTo>
                    <a:pt x="298780" y="15760"/>
                  </a:lnTo>
                  <a:lnTo>
                    <a:pt x="300469" y="18097"/>
                  </a:lnTo>
                  <a:lnTo>
                    <a:pt x="308978" y="9842"/>
                  </a:lnTo>
                  <a:lnTo>
                    <a:pt x="306298" y="6845"/>
                  </a:lnTo>
                  <a:lnTo>
                    <a:pt x="302780" y="4457"/>
                  </a:lnTo>
                  <a:lnTo>
                    <a:pt x="294030" y="901"/>
                  </a:lnTo>
                  <a:lnTo>
                    <a:pt x="289331" y="0"/>
                  </a:lnTo>
                  <a:lnTo>
                    <a:pt x="280746" y="0"/>
                  </a:lnTo>
                  <a:lnTo>
                    <a:pt x="254787" y="20243"/>
                  </a:lnTo>
                  <a:lnTo>
                    <a:pt x="254787" y="28511"/>
                  </a:lnTo>
                  <a:lnTo>
                    <a:pt x="287451" y="52197"/>
                  </a:lnTo>
                  <a:lnTo>
                    <a:pt x="289623" y="53238"/>
                  </a:lnTo>
                  <a:lnTo>
                    <a:pt x="291465" y="54432"/>
                  </a:lnTo>
                  <a:lnTo>
                    <a:pt x="295922" y="58877"/>
                  </a:lnTo>
                  <a:lnTo>
                    <a:pt x="297014" y="60617"/>
                  </a:lnTo>
                  <a:lnTo>
                    <a:pt x="297548" y="62788"/>
                  </a:lnTo>
                  <a:lnTo>
                    <a:pt x="297548" y="67970"/>
                  </a:lnTo>
                  <a:lnTo>
                    <a:pt x="280301" y="80086"/>
                  </a:lnTo>
                  <a:lnTo>
                    <a:pt x="276339" y="80086"/>
                  </a:lnTo>
                  <a:lnTo>
                    <a:pt x="272643" y="79146"/>
                  </a:lnTo>
                  <a:lnTo>
                    <a:pt x="265849" y="75425"/>
                  </a:lnTo>
                  <a:lnTo>
                    <a:pt x="263131" y="72986"/>
                  </a:lnTo>
                  <a:lnTo>
                    <a:pt x="261099" y="70002"/>
                  </a:lnTo>
                  <a:lnTo>
                    <a:pt x="251739" y="77889"/>
                  </a:lnTo>
                  <a:lnTo>
                    <a:pt x="255066" y="82016"/>
                  </a:lnTo>
                  <a:lnTo>
                    <a:pt x="259257" y="85140"/>
                  </a:lnTo>
                  <a:lnTo>
                    <a:pt x="269392" y="89357"/>
                  </a:lnTo>
                  <a:lnTo>
                    <a:pt x="274650" y="90411"/>
                  </a:lnTo>
                  <a:lnTo>
                    <a:pt x="283857" y="90411"/>
                  </a:lnTo>
                  <a:lnTo>
                    <a:pt x="309829" y="68745"/>
                  </a:lnTo>
                  <a:lnTo>
                    <a:pt x="309829" y="59994"/>
                  </a:lnTo>
                  <a:close/>
                </a:path>
                <a:path w="630554" h="90804">
                  <a:moveTo>
                    <a:pt x="407136" y="77533"/>
                  </a:moveTo>
                  <a:lnTo>
                    <a:pt x="362178" y="77533"/>
                  </a:lnTo>
                  <a:lnTo>
                    <a:pt x="362178" y="48844"/>
                  </a:lnTo>
                  <a:lnTo>
                    <a:pt x="402742" y="48844"/>
                  </a:lnTo>
                  <a:lnTo>
                    <a:pt x="402742" y="38531"/>
                  </a:lnTo>
                  <a:lnTo>
                    <a:pt x="362178" y="38531"/>
                  </a:lnTo>
                  <a:lnTo>
                    <a:pt x="362178" y="12763"/>
                  </a:lnTo>
                  <a:lnTo>
                    <a:pt x="405307" y="12763"/>
                  </a:lnTo>
                  <a:lnTo>
                    <a:pt x="405307" y="2184"/>
                  </a:lnTo>
                  <a:lnTo>
                    <a:pt x="350139" y="2184"/>
                  </a:lnTo>
                  <a:lnTo>
                    <a:pt x="350139" y="88226"/>
                  </a:lnTo>
                  <a:lnTo>
                    <a:pt x="407136" y="88226"/>
                  </a:lnTo>
                  <a:lnTo>
                    <a:pt x="407136" y="77533"/>
                  </a:lnTo>
                  <a:close/>
                </a:path>
                <a:path w="630554" h="90804">
                  <a:moveTo>
                    <a:pt x="496481" y="77533"/>
                  </a:moveTo>
                  <a:lnTo>
                    <a:pt x="458101" y="77533"/>
                  </a:lnTo>
                  <a:lnTo>
                    <a:pt x="458101" y="2184"/>
                  </a:lnTo>
                  <a:lnTo>
                    <a:pt x="446062" y="2184"/>
                  </a:lnTo>
                  <a:lnTo>
                    <a:pt x="446062" y="88226"/>
                  </a:lnTo>
                  <a:lnTo>
                    <a:pt x="496481" y="88226"/>
                  </a:lnTo>
                  <a:lnTo>
                    <a:pt x="496481" y="77533"/>
                  </a:lnTo>
                  <a:close/>
                </a:path>
                <a:path w="630554" h="90804">
                  <a:moveTo>
                    <a:pt x="582460" y="77533"/>
                  </a:moveTo>
                  <a:lnTo>
                    <a:pt x="544055" y="77533"/>
                  </a:lnTo>
                  <a:lnTo>
                    <a:pt x="544055" y="2184"/>
                  </a:lnTo>
                  <a:lnTo>
                    <a:pt x="532003" y="2184"/>
                  </a:lnTo>
                  <a:lnTo>
                    <a:pt x="532003" y="88226"/>
                  </a:lnTo>
                  <a:lnTo>
                    <a:pt x="582460" y="88226"/>
                  </a:lnTo>
                  <a:lnTo>
                    <a:pt x="582460" y="77533"/>
                  </a:lnTo>
                  <a:close/>
                </a:path>
                <a:path w="630554" h="90804">
                  <a:moveTo>
                    <a:pt x="630021" y="2184"/>
                  </a:moveTo>
                  <a:lnTo>
                    <a:pt x="617982" y="2184"/>
                  </a:lnTo>
                  <a:lnTo>
                    <a:pt x="617982" y="88226"/>
                  </a:lnTo>
                  <a:lnTo>
                    <a:pt x="630021" y="88226"/>
                  </a:lnTo>
                  <a:lnTo>
                    <a:pt x="630021" y="2184"/>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object 14">
              <a:extLst>
                <a:ext uri="{FF2B5EF4-FFF2-40B4-BE49-F238E27FC236}">
                  <a16:creationId xmlns:a16="http://schemas.microsoft.com/office/drawing/2014/main" id="{DD31F9DA-C12B-A362-0DA7-C7A0ECECAA5D}"/>
                </a:ext>
              </a:extLst>
            </p:cNvPr>
            <p:cNvPicPr/>
            <p:nvPr/>
          </p:nvPicPr>
          <p:blipFill>
            <a:blip r:embed="rId8" cstate="print"/>
            <a:stretch>
              <a:fillRect/>
            </a:stretch>
          </p:blipFill>
          <p:spPr>
            <a:xfrm>
              <a:off x="11561819" y="9941618"/>
              <a:ext cx="72908" cy="86028"/>
            </a:xfrm>
            <a:prstGeom prst="rect">
              <a:avLst/>
            </a:prstGeom>
          </p:spPr>
        </p:pic>
        <p:pic>
          <p:nvPicPr>
            <p:cNvPr id="21" name="object 15">
              <a:extLst>
                <a:ext uri="{FF2B5EF4-FFF2-40B4-BE49-F238E27FC236}">
                  <a16:creationId xmlns:a16="http://schemas.microsoft.com/office/drawing/2014/main" id="{33558755-D9F5-12CB-F03D-1CE915934C95}"/>
                </a:ext>
              </a:extLst>
            </p:cNvPr>
            <p:cNvPicPr/>
            <p:nvPr/>
          </p:nvPicPr>
          <p:blipFill>
            <a:blip r:embed="rId9" cstate="print"/>
            <a:stretch>
              <a:fillRect/>
            </a:stretch>
          </p:blipFill>
          <p:spPr>
            <a:xfrm>
              <a:off x="11675259" y="9939427"/>
              <a:ext cx="78269" cy="90416"/>
            </a:xfrm>
            <a:prstGeom prst="rect">
              <a:avLst/>
            </a:prstGeom>
          </p:spPr>
        </p:pic>
        <p:sp>
          <p:nvSpPr>
            <p:cNvPr id="22" name="object 16">
              <a:extLst>
                <a:ext uri="{FF2B5EF4-FFF2-40B4-BE49-F238E27FC236}">
                  <a16:creationId xmlns:a16="http://schemas.microsoft.com/office/drawing/2014/main" id="{1BAF71AA-473F-7E2B-E0FB-9A16DC233517}"/>
                </a:ext>
              </a:extLst>
            </p:cNvPr>
            <p:cNvSpPr/>
            <p:nvPr/>
          </p:nvSpPr>
          <p:spPr>
            <a:xfrm>
              <a:off x="11860472" y="9941611"/>
              <a:ext cx="57150" cy="86360"/>
            </a:xfrm>
            <a:custGeom>
              <a:avLst/>
              <a:gdLst/>
              <a:ahLst/>
              <a:cxnLst/>
              <a:rect l="l" t="t" r="r" b="b"/>
              <a:pathLst>
                <a:path w="57150" h="86359">
                  <a:moveTo>
                    <a:pt x="55150" y="0"/>
                  </a:moveTo>
                  <a:lnTo>
                    <a:pt x="0" y="0"/>
                  </a:lnTo>
                  <a:lnTo>
                    <a:pt x="0" y="86039"/>
                  </a:lnTo>
                  <a:lnTo>
                    <a:pt x="56982" y="86039"/>
                  </a:lnTo>
                  <a:lnTo>
                    <a:pt x="56982" y="75348"/>
                  </a:lnTo>
                  <a:lnTo>
                    <a:pt x="12010" y="75348"/>
                  </a:lnTo>
                  <a:lnTo>
                    <a:pt x="12010" y="46658"/>
                  </a:lnTo>
                  <a:lnTo>
                    <a:pt x="52595" y="46658"/>
                  </a:lnTo>
                  <a:lnTo>
                    <a:pt x="52595" y="36344"/>
                  </a:lnTo>
                  <a:lnTo>
                    <a:pt x="12010" y="36344"/>
                  </a:lnTo>
                  <a:lnTo>
                    <a:pt x="12010" y="10575"/>
                  </a:lnTo>
                  <a:lnTo>
                    <a:pt x="55150" y="10575"/>
                  </a:lnTo>
                  <a:lnTo>
                    <a:pt x="55150" y="0"/>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object 17">
              <a:extLst>
                <a:ext uri="{FF2B5EF4-FFF2-40B4-BE49-F238E27FC236}">
                  <a16:creationId xmlns:a16="http://schemas.microsoft.com/office/drawing/2014/main" id="{231B8288-9672-AF93-D6F4-CC888A1FDF72}"/>
                </a:ext>
              </a:extLst>
            </p:cNvPr>
            <p:cNvPicPr/>
            <p:nvPr/>
          </p:nvPicPr>
          <p:blipFill>
            <a:blip r:embed="rId10" cstate="print"/>
            <a:stretch>
              <a:fillRect/>
            </a:stretch>
          </p:blipFill>
          <p:spPr>
            <a:xfrm>
              <a:off x="11956384" y="9941617"/>
              <a:ext cx="75955" cy="86028"/>
            </a:xfrm>
            <a:prstGeom prst="rect">
              <a:avLst/>
            </a:prstGeom>
          </p:spPr>
        </p:pic>
        <p:pic>
          <p:nvPicPr>
            <p:cNvPr id="24" name="object 18">
              <a:extLst>
                <a:ext uri="{FF2B5EF4-FFF2-40B4-BE49-F238E27FC236}">
                  <a16:creationId xmlns:a16="http://schemas.microsoft.com/office/drawing/2014/main" id="{BB0E1563-2FB3-A69E-4CA1-C242000EDF20}"/>
                </a:ext>
              </a:extLst>
            </p:cNvPr>
            <p:cNvPicPr/>
            <p:nvPr/>
          </p:nvPicPr>
          <p:blipFill>
            <a:blip r:embed="rId11" cstate="print"/>
            <a:stretch>
              <a:fillRect/>
            </a:stretch>
          </p:blipFill>
          <p:spPr>
            <a:xfrm>
              <a:off x="12071774" y="9941613"/>
              <a:ext cx="66825" cy="88227"/>
            </a:xfrm>
            <a:prstGeom prst="rect">
              <a:avLst/>
            </a:prstGeom>
          </p:spPr>
        </p:pic>
        <p:pic>
          <p:nvPicPr>
            <p:cNvPr id="25" name="object 19">
              <a:extLst>
                <a:ext uri="{FF2B5EF4-FFF2-40B4-BE49-F238E27FC236}">
                  <a16:creationId xmlns:a16="http://schemas.microsoft.com/office/drawing/2014/main" id="{4EB70119-0912-0C68-F96B-A6458951DE7B}"/>
                </a:ext>
              </a:extLst>
            </p:cNvPr>
            <p:cNvPicPr/>
            <p:nvPr/>
          </p:nvPicPr>
          <p:blipFill>
            <a:blip r:embed="rId12" cstate="print"/>
            <a:stretch>
              <a:fillRect/>
            </a:stretch>
          </p:blipFill>
          <p:spPr>
            <a:xfrm>
              <a:off x="12178101" y="9939430"/>
              <a:ext cx="78133" cy="90416"/>
            </a:xfrm>
            <a:prstGeom prst="rect">
              <a:avLst/>
            </a:prstGeom>
          </p:spPr>
        </p:pic>
        <p:pic>
          <p:nvPicPr>
            <p:cNvPr id="26" name="object 20">
              <a:extLst>
                <a:ext uri="{FF2B5EF4-FFF2-40B4-BE49-F238E27FC236}">
                  <a16:creationId xmlns:a16="http://schemas.microsoft.com/office/drawing/2014/main" id="{DDD68DBA-B7C1-1CA7-45E7-96729648C512}"/>
                </a:ext>
              </a:extLst>
            </p:cNvPr>
            <p:cNvPicPr/>
            <p:nvPr/>
          </p:nvPicPr>
          <p:blipFill>
            <a:blip r:embed="rId13" cstate="print"/>
            <a:stretch>
              <a:fillRect/>
            </a:stretch>
          </p:blipFill>
          <p:spPr>
            <a:xfrm>
              <a:off x="12284669" y="9941610"/>
              <a:ext cx="169181" cy="86040"/>
            </a:xfrm>
            <a:prstGeom prst="rect">
              <a:avLst/>
            </a:prstGeom>
          </p:spPr>
        </p:pic>
        <p:sp>
          <p:nvSpPr>
            <p:cNvPr id="27" name="object 21">
              <a:extLst>
                <a:ext uri="{FF2B5EF4-FFF2-40B4-BE49-F238E27FC236}">
                  <a16:creationId xmlns:a16="http://schemas.microsoft.com/office/drawing/2014/main" id="{EA22CBA3-6E5D-C91D-850D-17BD3B969CE8}"/>
                </a:ext>
              </a:extLst>
            </p:cNvPr>
            <p:cNvSpPr/>
            <p:nvPr/>
          </p:nvSpPr>
          <p:spPr>
            <a:xfrm>
              <a:off x="12489263" y="9941613"/>
              <a:ext cx="12065" cy="86360"/>
            </a:xfrm>
            <a:custGeom>
              <a:avLst/>
              <a:gdLst/>
              <a:ahLst/>
              <a:cxnLst/>
              <a:rect l="l" t="t" r="r" b="b"/>
              <a:pathLst>
                <a:path w="12065" h="86359">
                  <a:moveTo>
                    <a:pt x="12010" y="0"/>
                  </a:moveTo>
                  <a:lnTo>
                    <a:pt x="0" y="0"/>
                  </a:lnTo>
                  <a:lnTo>
                    <a:pt x="0" y="86039"/>
                  </a:lnTo>
                  <a:lnTo>
                    <a:pt x="12010" y="86039"/>
                  </a:lnTo>
                  <a:lnTo>
                    <a:pt x="12010" y="0"/>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object 22">
              <a:extLst>
                <a:ext uri="{FF2B5EF4-FFF2-40B4-BE49-F238E27FC236}">
                  <a16:creationId xmlns:a16="http://schemas.microsoft.com/office/drawing/2014/main" id="{88938446-AC1B-156F-FCBC-2B3284CACDC4}"/>
                </a:ext>
              </a:extLst>
            </p:cNvPr>
            <p:cNvPicPr/>
            <p:nvPr/>
          </p:nvPicPr>
          <p:blipFill>
            <a:blip r:embed="rId14" cstate="print"/>
            <a:stretch>
              <a:fillRect/>
            </a:stretch>
          </p:blipFill>
          <p:spPr>
            <a:xfrm>
              <a:off x="12541708" y="9939423"/>
              <a:ext cx="91128" cy="90416"/>
            </a:xfrm>
            <a:prstGeom prst="rect">
              <a:avLst/>
            </a:prstGeom>
          </p:spPr>
        </p:pic>
        <p:pic>
          <p:nvPicPr>
            <p:cNvPr id="29" name="object 23">
              <a:extLst>
                <a:ext uri="{FF2B5EF4-FFF2-40B4-BE49-F238E27FC236}">
                  <a16:creationId xmlns:a16="http://schemas.microsoft.com/office/drawing/2014/main" id="{0EBE8DCD-836E-2262-FE23-183F49463FAA}"/>
                </a:ext>
              </a:extLst>
            </p:cNvPr>
            <p:cNvPicPr/>
            <p:nvPr/>
          </p:nvPicPr>
          <p:blipFill>
            <a:blip r:embed="rId15" cstate="print"/>
            <a:stretch>
              <a:fillRect/>
            </a:stretch>
          </p:blipFill>
          <p:spPr>
            <a:xfrm>
              <a:off x="12673260" y="9941618"/>
              <a:ext cx="72919" cy="86028"/>
            </a:xfrm>
            <a:prstGeom prst="rect">
              <a:avLst/>
            </a:prstGeom>
          </p:spPr>
        </p:pic>
        <p:sp>
          <p:nvSpPr>
            <p:cNvPr id="30" name="object 24">
              <a:extLst>
                <a:ext uri="{FF2B5EF4-FFF2-40B4-BE49-F238E27FC236}">
                  <a16:creationId xmlns:a16="http://schemas.microsoft.com/office/drawing/2014/main" id="{87FFBAA1-8A79-981D-2939-35D2975FC64D}"/>
                </a:ext>
              </a:extLst>
            </p:cNvPr>
            <p:cNvSpPr/>
            <p:nvPr/>
          </p:nvSpPr>
          <p:spPr>
            <a:xfrm>
              <a:off x="7256234" y="8723801"/>
              <a:ext cx="5516880" cy="732155"/>
            </a:xfrm>
            <a:custGeom>
              <a:avLst/>
              <a:gdLst/>
              <a:ahLst/>
              <a:cxnLst/>
              <a:rect l="l" t="t" r="r" b="b"/>
              <a:pathLst>
                <a:path w="5516880" h="732154">
                  <a:moveTo>
                    <a:pt x="397027" y="290004"/>
                  </a:moveTo>
                  <a:lnTo>
                    <a:pt x="313905" y="290004"/>
                  </a:lnTo>
                  <a:lnTo>
                    <a:pt x="313905" y="575995"/>
                  </a:lnTo>
                  <a:lnTo>
                    <a:pt x="78778" y="290004"/>
                  </a:lnTo>
                  <a:lnTo>
                    <a:pt x="0" y="290004"/>
                  </a:lnTo>
                  <a:lnTo>
                    <a:pt x="0" y="723646"/>
                  </a:lnTo>
                  <a:lnTo>
                    <a:pt x="82511" y="723646"/>
                  </a:lnTo>
                  <a:lnTo>
                    <a:pt x="82511" y="430212"/>
                  </a:lnTo>
                  <a:lnTo>
                    <a:pt x="321970" y="723646"/>
                  </a:lnTo>
                  <a:lnTo>
                    <a:pt x="397027" y="723646"/>
                  </a:lnTo>
                  <a:lnTo>
                    <a:pt x="397027" y="290004"/>
                  </a:lnTo>
                  <a:close/>
                </a:path>
                <a:path w="5516880" h="732154">
                  <a:moveTo>
                    <a:pt x="735736" y="666572"/>
                  </a:moveTo>
                  <a:lnTo>
                    <a:pt x="729310" y="670090"/>
                  </a:lnTo>
                  <a:lnTo>
                    <a:pt x="722477" y="672846"/>
                  </a:lnTo>
                  <a:lnTo>
                    <a:pt x="715759" y="674331"/>
                  </a:lnTo>
                  <a:lnTo>
                    <a:pt x="709676" y="674014"/>
                  </a:lnTo>
                  <a:lnTo>
                    <a:pt x="705954" y="673392"/>
                  </a:lnTo>
                  <a:lnTo>
                    <a:pt x="702233" y="672782"/>
                  </a:lnTo>
                  <a:lnTo>
                    <a:pt x="699757" y="667816"/>
                  </a:lnTo>
                  <a:lnTo>
                    <a:pt x="699757" y="583438"/>
                  </a:lnTo>
                  <a:lnTo>
                    <a:pt x="699757" y="518922"/>
                  </a:lnTo>
                  <a:lnTo>
                    <a:pt x="697826" y="496925"/>
                  </a:lnTo>
                  <a:lnTo>
                    <a:pt x="693102" y="480453"/>
                  </a:lnTo>
                  <a:lnTo>
                    <a:pt x="692238" y="477431"/>
                  </a:lnTo>
                  <a:lnTo>
                    <a:pt x="655078" y="433412"/>
                  </a:lnTo>
                  <a:lnTo>
                    <a:pt x="612330" y="419023"/>
                  </a:lnTo>
                  <a:lnTo>
                    <a:pt x="587463" y="417182"/>
                  </a:lnTo>
                  <a:lnTo>
                    <a:pt x="556577" y="419366"/>
                  </a:lnTo>
                  <a:lnTo>
                    <a:pt x="527837" y="425792"/>
                  </a:lnTo>
                  <a:lnTo>
                    <a:pt x="502234" y="436283"/>
                  </a:lnTo>
                  <a:lnTo>
                    <a:pt x="480771" y="450672"/>
                  </a:lnTo>
                  <a:lnTo>
                    <a:pt x="480771" y="516445"/>
                  </a:lnTo>
                  <a:lnTo>
                    <a:pt x="504151" y="500875"/>
                  </a:lnTo>
                  <a:lnTo>
                    <a:pt x="527837" y="489610"/>
                  </a:lnTo>
                  <a:lnTo>
                    <a:pt x="551853" y="482765"/>
                  </a:lnTo>
                  <a:lnTo>
                    <a:pt x="576287" y="480453"/>
                  </a:lnTo>
                  <a:lnTo>
                    <a:pt x="595477" y="483463"/>
                  </a:lnTo>
                  <a:lnTo>
                    <a:pt x="609257" y="492404"/>
                  </a:lnTo>
                  <a:lnTo>
                    <a:pt x="617562" y="507161"/>
                  </a:lnTo>
                  <a:lnTo>
                    <a:pt x="620344" y="527608"/>
                  </a:lnTo>
                  <a:lnTo>
                    <a:pt x="620344" y="536282"/>
                  </a:lnTo>
                  <a:lnTo>
                    <a:pt x="619721" y="536397"/>
                  </a:lnTo>
                  <a:lnTo>
                    <a:pt x="619721" y="583438"/>
                  </a:lnTo>
                  <a:lnTo>
                    <a:pt x="619721" y="653542"/>
                  </a:lnTo>
                  <a:lnTo>
                    <a:pt x="611428" y="662139"/>
                  </a:lnTo>
                  <a:lnTo>
                    <a:pt x="601738" y="668350"/>
                  </a:lnTo>
                  <a:lnTo>
                    <a:pt x="591108" y="672122"/>
                  </a:lnTo>
                  <a:lnTo>
                    <a:pt x="580021" y="673392"/>
                  </a:lnTo>
                  <a:lnTo>
                    <a:pt x="562432" y="671042"/>
                  </a:lnTo>
                  <a:lnTo>
                    <a:pt x="549160" y="664324"/>
                  </a:lnTo>
                  <a:lnTo>
                    <a:pt x="540766" y="653770"/>
                  </a:lnTo>
                  <a:lnTo>
                    <a:pt x="537832" y="639902"/>
                  </a:lnTo>
                  <a:lnTo>
                    <a:pt x="543128" y="618515"/>
                  </a:lnTo>
                  <a:lnTo>
                    <a:pt x="558774" y="602361"/>
                  </a:lnTo>
                  <a:lnTo>
                    <a:pt x="584415" y="590867"/>
                  </a:lnTo>
                  <a:lnTo>
                    <a:pt x="619721" y="583438"/>
                  </a:lnTo>
                  <a:lnTo>
                    <a:pt x="619721" y="536397"/>
                  </a:lnTo>
                  <a:lnTo>
                    <a:pt x="573239" y="545630"/>
                  </a:lnTo>
                  <a:lnTo>
                    <a:pt x="518414" y="565010"/>
                  </a:lnTo>
                  <a:lnTo>
                    <a:pt x="468960" y="614235"/>
                  </a:lnTo>
                  <a:lnTo>
                    <a:pt x="462153" y="649198"/>
                  </a:lnTo>
                  <a:lnTo>
                    <a:pt x="469785" y="683780"/>
                  </a:lnTo>
                  <a:lnTo>
                    <a:pt x="490220" y="709066"/>
                  </a:lnTo>
                  <a:lnTo>
                    <a:pt x="519734" y="724573"/>
                  </a:lnTo>
                  <a:lnTo>
                    <a:pt x="554583" y="729856"/>
                  </a:lnTo>
                  <a:lnTo>
                    <a:pt x="573989" y="727964"/>
                  </a:lnTo>
                  <a:lnTo>
                    <a:pt x="593902" y="722172"/>
                  </a:lnTo>
                  <a:lnTo>
                    <a:pt x="612775" y="712317"/>
                  </a:lnTo>
                  <a:lnTo>
                    <a:pt x="629031" y="698207"/>
                  </a:lnTo>
                  <a:lnTo>
                    <a:pt x="635215" y="710222"/>
                  </a:lnTo>
                  <a:lnTo>
                    <a:pt x="645464" y="720318"/>
                  </a:lnTo>
                  <a:lnTo>
                    <a:pt x="659917" y="727265"/>
                  </a:lnTo>
                  <a:lnTo>
                    <a:pt x="678662" y="729856"/>
                  </a:lnTo>
                  <a:lnTo>
                    <a:pt x="695515" y="728649"/>
                  </a:lnTo>
                  <a:lnTo>
                    <a:pt x="710222" y="725347"/>
                  </a:lnTo>
                  <a:lnTo>
                    <a:pt x="723417" y="720420"/>
                  </a:lnTo>
                  <a:lnTo>
                    <a:pt x="735736" y="714336"/>
                  </a:lnTo>
                  <a:lnTo>
                    <a:pt x="735736" y="698207"/>
                  </a:lnTo>
                  <a:lnTo>
                    <a:pt x="735736" y="674331"/>
                  </a:lnTo>
                  <a:lnTo>
                    <a:pt x="735736" y="666572"/>
                  </a:lnTo>
                  <a:close/>
                </a:path>
                <a:path w="5516880" h="732154">
                  <a:moveTo>
                    <a:pt x="975817" y="649820"/>
                  </a:moveTo>
                  <a:lnTo>
                    <a:pt x="961821" y="657796"/>
                  </a:lnTo>
                  <a:lnTo>
                    <a:pt x="947661" y="663854"/>
                  </a:lnTo>
                  <a:lnTo>
                    <a:pt x="933145" y="667702"/>
                  </a:lnTo>
                  <a:lnTo>
                    <a:pt x="918108" y="669048"/>
                  </a:lnTo>
                  <a:lnTo>
                    <a:pt x="908189" y="669048"/>
                  </a:lnTo>
                  <a:lnTo>
                    <a:pt x="894321" y="664870"/>
                  </a:lnTo>
                  <a:lnTo>
                    <a:pt x="883754" y="656107"/>
                  </a:lnTo>
                  <a:lnTo>
                    <a:pt x="877036" y="642797"/>
                  </a:lnTo>
                  <a:lnTo>
                    <a:pt x="874687" y="625005"/>
                  </a:lnTo>
                  <a:lnTo>
                    <a:pt x="874687" y="485419"/>
                  </a:lnTo>
                  <a:lnTo>
                    <a:pt x="965885" y="485419"/>
                  </a:lnTo>
                  <a:lnTo>
                    <a:pt x="965885" y="424002"/>
                  </a:lnTo>
                  <a:lnTo>
                    <a:pt x="874687" y="424002"/>
                  </a:lnTo>
                  <a:lnTo>
                    <a:pt x="874687" y="347700"/>
                  </a:lnTo>
                  <a:lnTo>
                    <a:pt x="752475" y="464947"/>
                  </a:lnTo>
                  <a:lnTo>
                    <a:pt x="752475" y="485419"/>
                  </a:lnTo>
                  <a:lnTo>
                    <a:pt x="796518" y="485419"/>
                  </a:lnTo>
                  <a:lnTo>
                    <a:pt x="796518" y="632447"/>
                  </a:lnTo>
                  <a:lnTo>
                    <a:pt x="803960" y="677532"/>
                  </a:lnTo>
                  <a:lnTo>
                    <a:pt x="824826" y="708367"/>
                  </a:lnTo>
                  <a:lnTo>
                    <a:pt x="856983" y="726059"/>
                  </a:lnTo>
                  <a:lnTo>
                    <a:pt x="898271" y="731710"/>
                  </a:lnTo>
                  <a:lnTo>
                    <a:pt x="917181" y="730338"/>
                  </a:lnTo>
                  <a:lnTo>
                    <a:pt x="937501" y="726287"/>
                  </a:lnTo>
                  <a:lnTo>
                    <a:pt x="957592" y="719670"/>
                  </a:lnTo>
                  <a:lnTo>
                    <a:pt x="975817" y="710615"/>
                  </a:lnTo>
                  <a:lnTo>
                    <a:pt x="975817" y="649820"/>
                  </a:lnTo>
                  <a:close/>
                </a:path>
                <a:path w="5516880" h="732154">
                  <a:moveTo>
                    <a:pt x="1120965" y="424002"/>
                  </a:moveTo>
                  <a:lnTo>
                    <a:pt x="1041565" y="424002"/>
                  </a:lnTo>
                  <a:lnTo>
                    <a:pt x="1041565" y="723646"/>
                  </a:lnTo>
                  <a:lnTo>
                    <a:pt x="1120965" y="723646"/>
                  </a:lnTo>
                  <a:lnTo>
                    <a:pt x="1120965" y="424002"/>
                  </a:lnTo>
                  <a:close/>
                </a:path>
                <a:path w="5516880" h="732154">
                  <a:moveTo>
                    <a:pt x="1125931" y="338391"/>
                  </a:moveTo>
                  <a:lnTo>
                    <a:pt x="1122451" y="320941"/>
                  </a:lnTo>
                  <a:lnTo>
                    <a:pt x="1112913" y="306743"/>
                  </a:lnTo>
                  <a:lnTo>
                    <a:pt x="1098715" y="297205"/>
                  </a:lnTo>
                  <a:lnTo>
                    <a:pt x="1081265" y="293725"/>
                  </a:lnTo>
                  <a:lnTo>
                    <a:pt x="1064082" y="297205"/>
                  </a:lnTo>
                  <a:lnTo>
                    <a:pt x="1049858" y="306743"/>
                  </a:lnTo>
                  <a:lnTo>
                    <a:pt x="1040168" y="320941"/>
                  </a:lnTo>
                  <a:lnTo>
                    <a:pt x="1036599" y="338391"/>
                  </a:lnTo>
                  <a:lnTo>
                    <a:pt x="1040168" y="355485"/>
                  </a:lnTo>
                  <a:lnTo>
                    <a:pt x="1049858" y="369493"/>
                  </a:lnTo>
                  <a:lnTo>
                    <a:pt x="1064082" y="378955"/>
                  </a:lnTo>
                  <a:lnTo>
                    <a:pt x="1081265" y="382435"/>
                  </a:lnTo>
                  <a:lnTo>
                    <a:pt x="1098715" y="378955"/>
                  </a:lnTo>
                  <a:lnTo>
                    <a:pt x="1112913" y="369493"/>
                  </a:lnTo>
                  <a:lnTo>
                    <a:pt x="1122451" y="355485"/>
                  </a:lnTo>
                  <a:lnTo>
                    <a:pt x="1125931" y="338391"/>
                  </a:lnTo>
                  <a:close/>
                </a:path>
                <a:path w="5516880" h="732154">
                  <a:moveTo>
                    <a:pt x="1506829" y="573519"/>
                  </a:moveTo>
                  <a:lnTo>
                    <a:pt x="1501279" y="530174"/>
                  </a:lnTo>
                  <a:lnTo>
                    <a:pt x="1485430" y="492137"/>
                  </a:lnTo>
                  <a:lnTo>
                    <a:pt x="1460449" y="460527"/>
                  </a:lnTo>
                  <a:lnTo>
                    <a:pt x="1427505" y="436524"/>
                  </a:lnTo>
                  <a:lnTo>
                    <a:pt x="1423695" y="435063"/>
                  </a:lnTo>
                  <a:lnTo>
                    <a:pt x="1423695" y="573519"/>
                  </a:lnTo>
                  <a:lnTo>
                    <a:pt x="1417637" y="611352"/>
                  </a:lnTo>
                  <a:lnTo>
                    <a:pt x="1400746" y="640753"/>
                  </a:lnTo>
                  <a:lnTo>
                    <a:pt x="1375016" y="659790"/>
                  </a:lnTo>
                  <a:lnTo>
                    <a:pt x="1342428" y="666572"/>
                  </a:lnTo>
                  <a:lnTo>
                    <a:pt x="1310297" y="659790"/>
                  </a:lnTo>
                  <a:lnTo>
                    <a:pt x="1284973" y="640753"/>
                  </a:lnTo>
                  <a:lnTo>
                    <a:pt x="1268361" y="611352"/>
                  </a:lnTo>
                  <a:lnTo>
                    <a:pt x="1262405" y="573519"/>
                  </a:lnTo>
                  <a:lnTo>
                    <a:pt x="1268361" y="535686"/>
                  </a:lnTo>
                  <a:lnTo>
                    <a:pt x="1284973" y="506285"/>
                  </a:lnTo>
                  <a:lnTo>
                    <a:pt x="1310297" y="487235"/>
                  </a:lnTo>
                  <a:lnTo>
                    <a:pt x="1342428" y="480453"/>
                  </a:lnTo>
                  <a:lnTo>
                    <a:pt x="1375016" y="487235"/>
                  </a:lnTo>
                  <a:lnTo>
                    <a:pt x="1400746" y="506285"/>
                  </a:lnTo>
                  <a:lnTo>
                    <a:pt x="1417637" y="535686"/>
                  </a:lnTo>
                  <a:lnTo>
                    <a:pt x="1423695" y="573519"/>
                  </a:lnTo>
                  <a:lnTo>
                    <a:pt x="1423695" y="435063"/>
                  </a:lnTo>
                  <a:lnTo>
                    <a:pt x="1387779" y="421271"/>
                  </a:lnTo>
                  <a:lnTo>
                    <a:pt x="1342428" y="415937"/>
                  </a:lnTo>
                  <a:lnTo>
                    <a:pt x="1297978" y="421360"/>
                  </a:lnTo>
                  <a:lnTo>
                    <a:pt x="1258608" y="436803"/>
                  </a:lnTo>
                  <a:lnTo>
                    <a:pt x="1225651" y="460997"/>
                  </a:lnTo>
                  <a:lnTo>
                    <a:pt x="1200442" y="492683"/>
                  </a:lnTo>
                  <a:lnTo>
                    <a:pt x="1184325" y="530606"/>
                  </a:lnTo>
                  <a:lnTo>
                    <a:pt x="1178661" y="573519"/>
                  </a:lnTo>
                  <a:lnTo>
                    <a:pt x="1184287" y="616419"/>
                  </a:lnTo>
                  <a:lnTo>
                    <a:pt x="1200277" y="654342"/>
                  </a:lnTo>
                  <a:lnTo>
                    <a:pt x="1225334" y="686041"/>
                  </a:lnTo>
                  <a:lnTo>
                    <a:pt x="1258150" y="710222"/>
                  </a:lnTo>
                  <a:lnTo>
                    <a:pt x="1297419" y="725665"/>
                  </a:lnTo>
                  <a:lnTo>
                    <a:pt x="1341818" y="731088"/>
                  </a:lnTo>
                  <a:lnTo>
                    <a:pt x="1391729" y="724852"/>
                  </a:lnTo>
                  <a:lnTo>
                    <a:pt x="1432839" y="707605"/>
                  </a:lnTo>
                  <a:lnTo>
                    <a:pt x="1465033" y="681609"/>
                  </a:lnTo>
                  <a:lnTo>
                    <a:pt x="1475740" y="666572"/>
                  </a:lnTo>
                  <a:lnTo>
                    <a:pt x="1488173" y="649109"/>
                  </a:lnTo>
                  <a:lnTo>
                    <a:pt x="1502143" y="612330"/>
                  </a:lnTo>
                  <a:lnTo>
                    <a:pt x="1506829" y="573519"/>
                  </a:lnTo>
                  <a:close/>
                </a:path>
                <a:path w="5516880" h="732154">
                  <a:moveTo>
                    <a:pt x="1834362" y="533806"/>
                  </a:moveTo>
                  <a:lnTo>
                    <a:pt x="1825561" y="479209"/>
                  </a:lnTo>
                  <a:lnTo>
                    <a:pt x="1802117" y="443153"/>
                  </a:lnTo>
                  <a:lnTo>
                    <a:pt x="1768424" y="423278"/>
                  </a:lnTo>
                  <a:lnTo>
                    <a:pt x="1728901" y="417182"/>
                  </a:lnTo>
                  <a:lnTo>
                    <a:pt x="1701558" y="419493"/>
                  </a:lnTo>
                  <a:lnTo>
                    <a:pt x="1677187" y="426872"/>
                  </a:lnTo>
                  <a:lnTo>
                    <a:pt x="1655711" y="439953"/>
                  </a:lnTo>
                  <a:lnTo>
                    <a:pt x="1637093" y="459359"/>
                  </a:lnTo>
                  <a:lnTo>
                    <a:pt x="1637093" y="424002"/>
                  </a:lnTo>
                  <a:lnTo>
                    <a:pt x="1562633" y="424002"/>
                  </a:lnTo>
                  <a:lnTo>
                    <a:pt x="1562633" y="723646"/>
                  </a:lnTo>
                  <a:lnTo>
                    <a:pt x="1642046" y="723646"/>
                  </a:lnTo>
                  <a:lnTo>
                    <a:pt x="1642046" y="520788"/>
                  </a:lnTo>
                  <a:lnTo>
                    <a:pt x="1654759" y="502780"/>
                  </a:lnTo>
                  <a:lnTo>
                    <a:pt x="1670596" y="489762"/>
                  </a:lnTo>
                  <a:lnTo>
                    <a:pt x="1688299" y="481876"/>
                  </a:lnTo>
                  <a:lnTo>
                    <a:pt x="1706575" y="479221"/>
                  </a:lnTo>
                  <a:lnTo>
                    <a:pt x="1731403" y="484695"/>
                  </a:lnTo>
                  <a:lnTo>
                    <a:pt x="1746123" y="498373"/>
                  </a:lnTo>
                  <a:lnTo>
                    <a:pt x="1753158" y="516115"/>
                  </a:lnTo>
                  <a:lnTo>
                    <a:pt x="1754949" y="533806"/>
                  </a:lnTo>
                  <a:lnTo>
                    <a:pt x="1754949" y="723646"/>
                  </a:lnTo>
                  <a:lnTo>
                    <a:pt x="1834362" y="723646"/>
                  </a:lnTo>
                  <a:lnTo>
                    <a:pt x="1834362" y="533806"/>
                  </a:lnTo>
                  <a:close/>
                </a:path>
                <a:path w="5516880" h="732154">
                  <a:moveTo>
                    <a:pt x="2166874" y="666572"/>
                  </a:moveTo>
                  <a:lnTo>
                    <a:pt x="2160447" y="670090"/>
                  </a:lnTo>
                  <a:lnTo>
                    <a:pt x="2153615" y="672846"/>
                  </a:lnTo>
                  <a:lnTo>
                    <a:pt x="2146897" y="674331"/>
                  </a:lnTo>
                  <a:lnTo>
                    <a:pt x="2140826" y="674014"/>
                  </a:lnTo>
                  <a:lnTo>
                    <a:pt x="2137092" y="673392"/>
                  </a:lnTo>
                  <a:lnTo>
                    <a:pt x="2133371" y="672782"/>
                  </a:lnTo>
                  <a:lnTo>
                    <a:pt x="2130895" y="667816"/>
                  </a:lnTo>
                  <a:lnTo>
                    <a:pt x="2130895" y="583438"/>
                  </a:lnTo>
                  <a:lnTo>
                    <a:pt x="2130895" y="518922"/>
                  </a:lnTo>
                  <a:lnTo>
                    <a:pt x="2124240" y="480453"/>
                  </a:lnTo>
                  <a:lnTo>
                    <a:pt x="2102345" y="445719"/>
                  </a:lnTo>
                  <a:lnTo>
                    <a:pt x="2066290" y="424472"/>
                  </a:lnTo>
                  <a:lnTo>
                    <a:pt x="2018601" y="417182"/>
                  </a:lnTo>
                  <a:lnTo>
                    <a:pt x="1987715" y="419366"/>
                  </a:lnTo>
                  <a:lnTo>
                    <a:pt x="1958962" y="425792"/>
                  </a:lnTo>
                  <a:lnTo>
                    <a:pt x="1933359" y="436283"/>
                  </a:lnTo>
                  <a:lnTo>
                    <a:pt x="1911883" y="450672"/>
                  </a:lnTo>
                  <a:lnTo>
                    <a:pt x="1911883" y="516445"/>
                  </a:lnTo>
                  <a:lnTo>
                    <a:pt x="1935289" y="500875"/>
                  </a:lnTo>
                  <a:lnTo>
                    <a:pt x="1958962" y="489610"/>
                  </a:lnTo>
                  <a:lnTo>
                    <a:pt x="1983003" y="482765"/>
                  </a:lnTo>
                  <a:lnTo>
                    <a:pt x="2007438" y="480453"/>
                  </a:lnTo>
                  <a:lnTo>
                    <a:pt x="2026627" y="483463"/>
                  </a:lnTo>
                  <a:lnTo>
                    <a:pt x="2040394" y="492404"/>
                  </a:lnTo>
                  <a:lnTo>
                    <a:pt x="2048713" y="507161"/>
                  </a:lnTo>
                  <a:lnTo>
                    <a:pt x="2051494" y="527608"/>
                  </a:lnTo>
                  <a:lnTo>
                    <a:pt x="2051494" y="536282"/>
                  </a:lnTo>
                  <a:lnTo>
                    <a:pt x="2050859" y="536397"/>
                  </a:lnTo>
                  <a:lnTo>
                    <a:pt x="2050859" y="583438"/>
                  </a:lnTo>
                  <a:lnTo>
                    <a:pt x="2050859" y="653542"/>
                  </a:lnTo>
                  <a:lnTo>
                    <a:pt x="2042553" y="662139"/>
                  </a:lnTo>
                  <a:lnTo>
                    <a:pt x="2032863" y="668350"/>
                  </a:lnTo>
                  <a:lnTo>
                    <a:pt x="2022246" y="672122"/>
                  </a:lnTo>
                  <a:lnTo>
                    <a:pt x="2011146" y="673392"/>
                  </a:lnTo>
                  <a:lnTo>
                    <a:pt x="1993569" y="671042"/>
                  </a:lnTo>
                  <a:lnTo>
                    <a:pt x="1980285" y="664324"/>
                  </a:lnTo>
                  <a:lnTo>
                    <a:pt x="1971903" y="653770"/>
                  </a:lnTo>
                  <a:lnTo>
                    <a:pt x="1968969" y="639902"/>
                  </a:lnTo>
                  <a:lnTo>
                    <a:pt x="1974265" y="618515"/>
                  </a:lnTo>
                  <a:lnTo>
                    <a:pt x="1989912" y="602361"/>
                  </a:lnTo>
                  <a:lnTo>
                    <a:pt x="2015553" y="590867"/>
                  </a:lnTo>
                  <a:lnTo>
                    <a:pt x="2050859" y="583438"/>
                  </a:lnTo>
                  <a:lnTo>
                    <a:pt x="2050859" y="536397"/>
                  </a:lnTo>
                  <a:lnTo>
                    <a:pt x="2004377" y="545630"/>
                  </a:lnTo>
                  <a:lnTo>
                    <a:pt x="1949551" y="565010"/>
                  </a:lnTo>
                  <a:lnTo>
                    <a:pt x="1900097" y="614235"/>
                  </a:lnTo>
                  <a:lnTo>
                    <a:pt x="1893290" y="649198"/>
                  </a:lnTo>
                  <a:lnTo>
                    <a:pt x="1900923" y="683780"/>
                  </a:lnTo>
                  <a:lnTo>
                    <a:pt x="1921357" y="709066"/>
                  </a:lnTo>
                  <a:lnTo>
                    <a:pt x="1950872" y="724573"/>
                  </a:lnTo>
                  <a:lnTo>
                    <a:pt x="1985733" y="729856"/>
                  </a:lnTo>
                  <a:lnTo>
                    <a:pt x="2005126" y="727964"/>
                  </a:lnTo>
                  <a:lnTo>
                    <a:pt x="2025040" y="722172"/>
                  </a:lnTo>
                  <a:lnTo>
                    <a:pt x="2043899" y="712317"/>
                  </a:lnTo>
                  <a:lnTo>
                    <a:pt x="2060168" y="698207"/>
                  </a:lnTo>
                  <a:lnTo>
                    <a:pt x="2066353" y="710222"/>
                  </a:lnTo>
                  <a:lnTo>
                    <a:pt x="2076602" y="720318"/>
                  </a:lnTo>
                  <a:lnTo>
                    <a:pt x="2091055" y="727265"/>
                  </a:lnTo>
                  <a:lnTo>
                    <a:pt x="2109800" y="729856"/>
                  </a:lnTo>
                  <a:lnTo>
                    <a:pt x="2126653" y="728649"/>
                  </a:lnTo>
                  <a:lnTo>
                    <a:pt x="2141359" y="725347"/>
                  </a:lnTo>
                  <a:lnTo>
                    <a:pt x="2154555" y="720420"/>
                  </a:lnTo>
                  <a:lnTo>
                    <a:pt x="2166874" y="714336"/>
                  </a:lnTo>
                  <a:lnTo>
                    <a:pt x="2166874" y="698207"/>
                  </a:lnTo>
                  <a:lnTo>
                    <a:pt x="2166874" y="674331"/>
                  </a:lnTo>
                  <a:lnTo>
                    <a:pt x="2166874" y="666572"/>
                  </a:lnTo>
                  <a:close/>
                </a:path>
                <a:path w="5516880" h="732154">
                  <a:moveTo>
                    <a:pt x="2285962" y="290004"/>
                  </a:moveTo>
                  <a:lnTo>
                    <a:pt x="2207183" y="290004"/>
                  </a:lnTo>
                  <a:lnTo>
                    <a:pt x="2207183" y="723646"/>
                  </a:lnTo>
                  <a:lnTo>
                    <a:pt x="2285962" y="723646"/>
                  </a:lnTo>
                  <a:lnTo>
                    <a:pt x="2285962" y="290004"/>
                  </a:lnTo>
                  <a:close/>
                </a:path>
                <a:path w="5516880" h="732154">
                  <a:moveTo>
                    <a:pt x="5516499" y="42989"/>
                  </a:moveTo>
                  <a:lnTo>
                    <a:pt x="5512587" y="23736"/>
                  </a:lnTo>
                  <a:lnTo>
                    <a:pt x="5500446" y="8293"/>
                  </a:lnTo>
                  <a:lnTo>
                    <a:pt x="5480901" y="749"/>
                  </a:lnTo>
                  <a:lnTo>
                    <a:pt x="5471833" y="1206"/>
                  </a:lnTo>
                  <a:lnTo>
                    <a:pt x="5462943" y="4076"/>
                  </a:lnTo>
                  <a:lnTo>
                    <a:pt x="5455539" y="9029"/>
                  </a:lnTo>
                  <a:lnTo>
                    <a:pt x="5450954" y="15760"/>
                  </a:lnTo>
                  <a:lnTo>
                    <a:pt x="5446077" y="8915"/>
                  </a:lnTo>
                  <a:lnTo>
                    <a:pt x="5437708" y="3784"/>
                  </a:lnTo>
                  <a:lnTo>
                    <a:pt x="5427777" y="698"/>
                  </a:lnTo>
                  <a:lnTo>
                    <a:pt x="5418226" y="0"/>
                  </a:lnTo>
                  <a:lnTo>
                    <a:pt x="5398986" y="6997"/>
                  </a:lnTo>
                  <a:lnTo>
                    <a:pt x="5387518" y="22098"/>
                  </a:lnTo>
                  <a:lnTo>
                    <a:pt x="5384190" y="41211"/>
                  </a:lnTo>
                  <a:lnTo>
                    <a:pt x="5389334" y="60248"/>
                  </a:lnTo>
                  <a:lnTo>
                    <a:pt x="5416905" y="94068"/>
                  </a:lnTo>
                  <a:lnTo>
                    <a:pt x="5449506" y="120256"/>
                  </a:lnTo>
                  <a:lnTo>
                    <a:pt x="5462702" y="110693"/>
                  </a:lnTo>
                  <a:lnTo>
                    <a:pt x="5498541" y="79476"/>
                  </a:lnTo>
                  <a:lnTo>
                    <a:pt x="5511317" y="61912"/>
                  </a:lnTo>
                  <a:lnTo>
                    <a:pt x="5516499" y="42989"/>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object 25">
              <a:extLst>
                <a:ext uri="{FF2B5EF4-FFF2-40B4-BE49-F238E27FC236}">
                  <a16:creationId xmlns:a16="http://schemas.microsoft.com/office/drawing/2014/main" id="{57DF2581-1A8A-73BF-86F7-8402AFC95C29}"/>
                </a:ext>
              </a:extLst>
            </p:cNvPr>
            <p:cNvPicPr/>
            <p:nvPr/>
          </p:nvPicPr>
          <p:blipFill>
            <a:blip r:embed="rId16" cstate="print"/>
            <a:stretch>
              <a:fillRect/>
            </a:stretch>
          </p:blipFill>
          <p:spPr>
            <a:xfrm>
              <a:off x="7551744" y="9591174"/>
              <a:ext cx="167774" cy="175397"/>
            </a:xfrm>
            <a:prstGeom prst="rect">
              <a:avLst/>
            </a:prstGeom>
          </p:spPr>
        </p:pic>
        <p:pic>
          <p:nvPicPr>
            <p:cNvPr id="32" name="object 26">
              <a:extLst>
                <a:ext uri="{FF2B5EF4-FFF2-40B4-BE49-F238E27FC236}">
                  <a16:creationId xmlns:a16="http://schemas.microsoft.com/office/drawing/2014/main" id="{7C221598-DBC9-43C6-8126-EB3F1F978C6B}"/>
                </a:ext>
              </a:extLst>
            </p:cNvPr>
            <p:cNvPicPr/>
            <p:nvPr/>
          </p:nvPicPr>
          <p:blipFill>
            <a:blip r:embed="rId17" cstate="print"/>
            <a:stretch>
              <a:fillRect/>
            </a:stretch>
          </p:blipFill>
          <p:spPr>
            <a:xfrm>
              <a:off x="7753324" y="9591178"/>
              <a:ext cx="177219" cy="172958"/>
            </a:xfrm>
            <a:prstGeom prst="rect">
              <a:avLst/>
            </a:prstGeom>
          </p:spPr>
        </p:pic>
        <p:pic>
          <p:nvPicPr>
            <p:cNvPr id="33" name="object 27">
              <a:extLst>
                <a:ext uri="{FF2B5EF4-FFF2-40B4-BE49-F238E27FC236}">
                  <a16:creationId xmlns:a16="http://schemas.microsoft.com/office/drawing/2014/main" id="{2FEDDA20-FDF0-5CB5-E394-CD8EA4AE3E3C}"/>
                </a:ext>
              </a:extLst>
            </p:cNvPr>
            <p:cNvPicPr/>
            <p:nvPr/>
          </p:nvPicPr>
          <p:blipFill>
            <a:blip r:embed="rId18" cstate="print"/>
            <a:stretch>
              <a:fillRect/>
            </a:stretch>
          </p:blipFill>
          <p:spPr>
            <a:xfrm>
              <a:off x="7963732" y="9591170"/>
              <a:ext cx="76730" cy="172958"/>
            </a:xfrm>
            <a:prstGeom prst="rect">
              <a:avLst/>
            </a:prstGeom>
          </p:spPr>
        </p:pic>
        <p:pic>
          <p:nvPicPr>
            <p:cNvPr id="34" name="object 28">
              <a:extLst>
                <a:ext uri="{FF2B5EF4-FFF2-40B4-BE49-F238E27FC236}">
                  <a16:creationId xmlns:a16="http://schemas.microsoft.com/office/drawing/2014/main" id="{A0AF986C-40DE-236E-BA35-40318AD77925}"/>
                </a:ext>
              </a:extLst>
            </p:cNvPr>
            <p:cNvPicPr/>
            <p:nvPr/>
          </p:nvPicPr>
          <p:blipFill>
            <a:blip r:embed="rId19" cstate="print"/>
            <a:stretch>
              <a:fillRect/>
            </a:stretch>
          </p:blipFill>
          <p:spPr>
            <a:xfrm>
              <a:off x="8068783" y="9591173"/>
              <a:ext cx="174476" cy="173565"/>
            </a:xfrm>
            <a:prstGeom prst="rect">
              <a:avLst/>
            </a:prstGeom>
          </p:spPr>
        </p:pic>
        <p:pic>
          <p:nvPicPr>
            <p:cNvPr id="35" name="object 29">
              <a:extLst>
                <a:ext uri="{FF2B5EF4-FFF2-40B4-BE49-F238E27FC236}">
                  <a16:creationId xmlns:a16="http://schemas.microsoft.com/office/drawing/2014/main" id="{EB2D26E3-BE72-F031-C079-DE5F3B1C5583}"/>
                </a:ext>
              </a:extLst>
            </p:cNvPr>
            <p:cNvPicPr/>
            <p:nvPr/>
          </p:nvPicPr>
          <p:blipFill>
            <a:blip r:embed="rId20" cstate="print"/>
            <a:stretch>
              <a:fillRect/>
            </a:stretch>
          </p:blipFill>
          <p:spPr>
            <a:xfrm>
              <a:off x="8273092" y="9591170"/>
              <a:ext cx="136728" cy="172958"/>
            </a:xfrm>
            <a:prstGeom prst="rect">
              <a:avLst/>
            </a:prstGeom>
          </p:spPr>
        </p:pic>
        <p:pic>
          <p:nvPicPr>
            <p:cNvPr id="36" name="object 30">
              <a:extLst>
                <a:ext uri="{FF2B5EF4-FFF2-40B4-BE49-F238E27FC236}">
                  <a16:creationId xmlns:a16="http://schemas.microsoft.com/office/drawing/2014/main" id="{88487B6E-10C0-B09F-3105-43477C420F6B}"/>
                </a:ext>
              </a:extLst>
            </p:cNvPr>
            <p:cNvPicPr/>
            <p:nvPr/>
          </p:nvPicPr>
          <p:blipFill>
            <a:blip r:embed="rId21" cstate="print"/>
            <a:stretch>
              <a:fillRect/>
            </a:stretch>
          </p:blipFill>
          <p:spPr>
            <a:xfrm>
              <a:off x="8454891" y="9589647"/>
              <a:ext cx="161377" cy="174486"/>
            </a:xfrm>
            <a:prstGeom prst="rect">
              <a:avLst/>
            </a:prstGeom>
          </p:spPr>
        </p:pic>
        <p:pic>
          <p:nvPicPr>
            <p:cNvPr id="37" name="object 31">
              <a:extLst>
                <a:ext uri="{FF2B5EF4-FFF2-40B4-BE49-F238E27FC236}">
                  <a16:creationId xmlns:a16="http://schemas.microsoft.com/office/drawing/2014/main" id="{396057A3-0B3F-0EF7-4A5E-7DB89ECA615C}"/>
                </a:ext>
              </a:extLst>
            </p:cNvPr>
            <p:cNvPicPr/>
            <p:nvPr/>
          </p:nvPicPr>
          <p:blipFill>
            <a:blip r:embed="rId22" cstate="print"/>
            <a:stretch>
              <a:fillRect/>
            </a:stretch>
          </p:blipFill>
          <p:spPr>
            <a:xfrm>
              <a:off x="8652195" y="9588128"/>
              <a:ext cx="117848" cy="179659"/>
            </a:xfrm>
            <a:prstGeom prst="rect">
              <a:avLst/>
            </a:prstGeom>
          </p:spPr>
        </p:pic>
        <p:pic>
          <p:nvPicPr>
            <p:cNvPr id="38" name="object 32">
              <a:extLst>
                <a:ext uri="{FF2B5EF4-FFF2-40B4-BE49-F238E27FC236}">
                  <a16:creationId xmlns:a16="http://schemas.microsoft.com/office/drawing/2014/main" id="{E2AFE0DE-63C6-A0BF-59B2-195C6BDC43A7}"/>
                </a:ext>
              </a:extLst>
            </p:cNvPr>
            <p:cNvPicPr/>
            <p:nvPr/>
          </p:nvPicPr>
          <p:blipFill>
            <a:blip r:embed="rId23" cstate="print"/>
            <a:stretch>
              <a:fillRect/>
            </a:stretch>
          </p:blipFill>
          <p:spPr>
            <a:xfrm>
              <a:off x="8805065" y="9591170"/>
              <a:ext cx="76730" cy="172958"/>
            </a:xfrm>
            <a:prstGeom prst="rect">
              <a:avLst/>
            </a:prstGeom>
          </p:spPr>
        </p:pic>
        <p:pic>
          <p:nvPicPr>
            <p:cNvPr id="39" name="object 33">
              <a:extLst>
                <a:ext uri="{FF2B5EF4-FFF2-40B4-BE49-F238E27FC236}">
                  <a16:creationId xmlns:a16="http://schemas.microsoft.com/office/drawing/2014/main" id="{D8D0E81F-FF3E-FB4D-E4A7-1CEB373CF018}"/>
                </a:ext>
              </a:extLst>
            </p:cNvPr>
            <p:cNvPicPr/>
            <p:nvPr/>
          </p:nvPicPr>
          <p:blipFill>
            <a:blip r:embed="rId24" cstate="print"/>
            <a:stretch>
              <a:fillRect/>
            </a:stretch>
          </p:blipFill>
          <p:spPr>
            <a:xfrm>
              <a:off x="8919427" y="9591175"/>
              <a:ext cx="338128" cy="172958"/>
            </a:xfrm>
            <a:prstGeom prst="rect">
              <a:avLst/>
            </a:prstGeom>
          </p:spPr>
        </p:pic>
        <p:sp>
          <p:nvSpPr>
            <p:cNvPr id="40" name="object 34">
              <a:extLst>
                <a:ext uri="{FF2B5EF4-FFF2-40B4-BE49-F238E27FC236}">
                  <a16:creationId xmlns:a16="http://schemas.microsoft.com/office/drawing/2014/main" id="{46C18198-A547-83A3-3288-23E6871D8043}"/>
                </a:ext>
              </a:extLst>
            </p:cNvPr>
            <p:cNvSpPr/>
            <p:nvPr/>
          </p:nvSpPr>
          <p:spPr>
            <a:xfrm>
              <a:off x="6039942" y="9015838"/>
              <a:ext cx="1051560" cy="760095"/>
            </a:xfrm>
            <a:custGeom>
              <a:avLst/>
              <a:gdLst/>
              <a:ahLst/>
              <a:cxnLst/>
              <a:rect l="l" t="t" r="r" b="b"/>
              <a:pathLst>
                <a:path w="1051559" h="760095">
                  <a:moveTo>
                    <a:pt x="1051153" y="0"/>
                  </a:moveTo>
                  <a:lnTo>
                    <a:pt x="699782" y="0"/>
                  </a:lnTo>
                  <a:lnTo>
                    <a:pt x="699782" y="394919"/>
                  </a:lnTo>
                  <a:lnTo>
                    <a:pt x="351370" y="0"/>
                  </a:lnTo>
                  <a:lnTo>
                    <a:pt x="0" y="0"/>
                  </a:lnTo>
                  <a:lnTo>
                    <a:pt x="0" y="65951"/>
                  </a:lnTo>
                  <a:lnTo>
                    <a:pt x="3175" y="66217"/>
                  </a:lnTo>
                  <a:lnTo>
                    <a:pt x="22656" y="69748"/>
                  </a:lnTo>
                  <a:lnTo>
                    <a:pt x="87718" y="82321"/>
                  </a:lnTo>
                  <a:lnTo>
                    <a:pt x="119138" y="131495"/>
                  </a:lnTo>
                  <a:lnTo>
                    <a:pt x="119164" y="537133"/>
                  </a:lnTo>
                  <a:lnTo>
                    <a:pt x="124637" y="588073"/>
                  </a:lnTo>
                  <a:lnTo>
                    <a:pt x="140233" y="634885"/>
                  </a:lnTo>
                  <a:lnTo>
                    <a:pt x="164693" y="676198"/>
                  </a:lnTo>
                  <a:lnTo>
                    <a:pt x="196773" y="710666"/>
                  </a:lnTo>
                  <a:lnTo>
                    <a:pt x="235204" y="736955"/>
                  </a:lnTo>
                  <a:lnTo>
                    <a:pt x="278752" y="753719"/>
                  </a:lnTo>
                  <a:lnTo>
                    <a:pt x="326161" y="759612"/>
                  </a:lnTo>
                  <a:lnTo>
                    <a:pt x="351370" y="759612"/>
                  </a:lnTo>
                  <a:lnTo>
                    <a:pt x="351370" y="364985"/>
                  </a:lnTo>
                  <a:lnTo>
                    <a:pt x="699782" y="759625"/>
                  </a:lnTo>
                  <a:lnTo>
                    <a:pt x="724992" y="759612"/>
                  </a:lnTo>
                  <a:lnTo>
                    <a:pt x="772401" y="753719"/>
                  </a:lnTo>
                  <a:lnTo>
                    <a:pt x="815949" y="736955"/>
                  </a:lnTo>
                  <a:lnTo>
                    <a:pt x="854392" y="710666"/>
                  </a:lnTo>
                  <a:lnTo>
                    <a:pt x="886460" y="676198"/>
                  </a:lnTo>
                  <a:lnTo>
                    <a:pt x="910920" y="634885"/>
                  </a:lnTo>
                  <a:lnTo>
                    <a:pt x="926515" y="588073"/>
                  </a:lnTo>
                  <a:lnTo>
                    <a:pt x="931989" y="537133"/>
                  </a:lnTo>
                  <a:lnTo>
                    <a:pt x="932014" y="131495"/>
                  </a:lnTo>
                  <a:lnTo>
                    <a:pt x="933386" y="104127"/>
                  </a:lnTo>
                  <a:lnTo>
                    <a:pt x="1028496" y="69748"/>
                  </a:lnTo>
                  <a:lnTo>
                    <a:pt x="1051153" y="65951"/>
                  </a:lnTo>
                  <a:lnTo>
                    <a:pt x="1051153" y="0"/>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3" name="Picture 40" descr="Qr code&#10;&#10;Description automatically generated">
            <a:extLst>
              <a:ext uri="{FF2B5EF4-FFF2-40B4-BE49-F238E27FC236}">
                <a16:creationId xmlns:a16="http://schemas.microsoft.com/office/drawing/2014/main" id="{55188178-C62D-5151-A7FB-92C3C3BD324D}"/>
              </a:ext>
            </a:extLst>
          </p:cNvPr>
          <p:cNvPicPr>
            <a:picLocks noChangeAspect="1"/>
          </p:cNvPicPr>
          <p:nvPr/>
        </p:nvPicPr>
        <p:blipFill>
          <a:blip r:embed="rId25"/>
          <a:stretch>
            <a:fillRect/>
          </a:stretch>
        </p:blipFill>
        <p:spPr>
          <a:xfrm>
            <a:off x="242060" y="2928159"/>
            <a:ext cx="1314450" cy="1323975"/>
          </a:xfrm>
          <a:prstGeom prst="rect">
            <a:avLst/>
          </a:prstGeom>
        </p:spPr>
      </p:pic>
    </p:spTree>
    <p:extLst>
      <p:ext uri="{BB962C8B-B14F-4D97-AF65-F5344CB8AC3E}">
        <p14:creationId xmlns:p14="http://schemas.microsoft.com/office/powerpoint/2010/main" val="26606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1316-D358-DE96-0185-3A3F1247605A}"/>
              </a:ext>
            </a:extLst>
          </p:cNvPr>
          <p:cNvSpPr>
            <a:spLocks noGrp="1"/>
          </p:cNvSpPr>
          <p:nvPr>
            <p:ph type="title"/>
          </p:nvPr>
        </p:nvSpPr>
        <p:spPr>
          <a:xfrm>
            <a:off x="210612" y="750868"/>
            <a:ext cx="7886700" cy="540653"/>
          </a:xfrm>
        </p:spPr>
        <p:txBody>
          <a:bodyPr/>
          <a:lstStyle/>
          <a:p>
            <a:r>
              <a:rPr lang="en-US" b="1" i="0" dirty="0">
                <a:solidFill>
                  <a:srgbClr val="5735C4"/>
                </a:solidFill>
                <a:effectLst/>
                <a:latin typeface="MrEavesXLModOT"/>
              </a:rPr>
              <a:t>PRESENTERS</a:t>
            </a:r>
            <a:endParaRPr lang="en-US" dirty="0"/>
          </a:p>
        </p:txBody>
      </p:sp>
      <p:pic>
        <p:nvPicPr>
          <p:cNvPr id="1026" name="Picture 2">
            <a:extLst>
              <a:ext uri="{FF2B5EF4-FFF2-40B4-BE49-F238E27FC236}">
                <a16:creationId xmlns:a16="http://schemas.microsoft.com/office/drawing/2014/main" id="{F25E115E-B1C3-3290-1549-D82DEF95E7A5}"/>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97905" y="1333953"/>
            <a:ext cx="1768645" cy="2073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73B030-5C7E-44A8-10E1-AFED66132B81}"/>
              </a:ext>
            </a:extLst>
          </p:cNvPr>
          <p:cNvSpPr txBox="1"/>
          <p:nvPr/>
        </p:nvSpPr>
        <p:spPr>
          <a:xfrm>
            <a:off x="573788" y="3429172"/>
            <a:ext cx="3200400" cy="1077218"/>
          </a:xfrm>
          <a:prstGeom prst="rect">
            <a:avLst/>
          </a:prstGeom>
          <a:noFill/>
        </p:spPr>
        <p:txBody>
          <a:bodyPr wrap="square">
            <a:spAutoFit/>
          </a:bodyPr>
          <a:lstStyle/>
          <a:p>
            <a:pPr algn="ctr" rtl="0" fontAlgn="base"/>
            <a:r>
              <a:rPr lang="en-US" sz="1600" b="1" i="0" u="none" strike="noStrike" dirty="0">
                <a:solidFill>
                  <a:srgbClr val="000000"/>
                </a:solidFill>
                <a:effectLst/>
                <a:latin typeface="Arial" panose="020B0604020202020204" pitchFamily="34" charset="0"/>
              </a:rPr>
              <a:t>Jack Alotto, MA, CFRE</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1" u="none" strike="noStrike" dirty="0">
                <a:solidFill>
                  <a:srgbClr val="000000"/>
                </a:solidFill>
                <a:effectLst/>
                <a:latin typeface="Arial" panose="020B0604020202020204" pitchFamily="34" charset="0"/>
              </a:rPr>
              <a:t>Consultant-Trainer</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0" u="none" strike="noStrike" dirty="0">
                <a:solidFill>
                  <a:srgbClr val="000000"/>
                </a:solidFill>
                <a:effectLst/>
                <a:latin typeface="Arial" panose="020B0604020202020204" pitchFamily="34" charset="0"/>
              </a:rPr>
              <a:t>Fundraising Academy</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0" u="none" strike="noStrike" dirty="0">
                <a:solidFill>
                  <a:srgbClr val="000000"/>
                </a:solidFill>
                <a:effectLst/>
                <a:latin typeface="Arial" panose="020B0604020202020204" pitchFamily="34" charset="0"/>
              </a:rPr>
              <a:t>National University</a:t>
            </a:r>
            <a:endParaRPr lang="en-US" sz="1600" b="0" i="0" dirty="0">
              <a:solidFill>
                <a:srgbClr val="000000"/>
              </a:solidFill>
              <a:effectLst/>
              <a:latin typeface="Segoe UI" panose="020B0502040204020203" pitchFamily="34" charset="0"/>
            </a:endParaRPr>
          </a:p>
        </p:txBody>
      </p:sp>
      <p:pic>
        <p:nvPicPr>
          <p:cNvPr id="1028" name="Picture 4">
            <a:extLst>
              <a:ext uri="{FF2B5EF4-FFF2-40B4-BE49-F238E27FC236}">
                <a16:creationId xmlns:a16="http://schemas.microsoft.com/office/drawing/2014/main" id="{92C160FE-0ED2-8ACE-95F6-C5D9D91A9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363" y="1319937"/>
            <a:ext cx="1947259" cy="21302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D3FE2C-5176-C816-8370-A42170CA0340}"/>
              </a:ext>
            </a:extLst>
          </p:cNvPr>
          <p:cNvSpPr txBox="1"/>
          <p:nvPr/>
        </p:nvSpPr>
        <p:spPr>
          <a:xfrm>
            <a:off x="4910666" y="3400997"/>
            <a:ext cx="3522133" cy="1107996"/>
          </a:xfrm>
          <a:prstGeom prst="rect">
            <a:avLst/>
          </a:prstGeom>
          <a:noFill/>
        </p:spPr>
        <p:txBody>
          <a:bodyPr wrap="square">
            <a:spAutoFit/>
          </a:bodyPr>
          <a:lstStyle/>
          <a:p>
            <a:pPr algn="ctr" rtl="0" fontAlgn="base"/>
            <a:r>
              <a:rPr lang="en-US" b="1" i="0" u="none" strike="noStrike" dirty="0">
                <a:solidFill>
                  <a:srgbClr val="00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LaShonda Williams, MPA, CFRE</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1" u="none" strike="noStrike" dirty="0">
                <a:solidFill>
                  <a:srgbClr val="000000"/>
                </a:solidFill>
                <a:effectLst/>
                <a:latin typeface="Arial" panose="020B0604020202020204" pitchFamily="34" charset="0"/>
              </a:rPr>
              <a:t>Consultant-Trainer</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0" u="none" strike="noStrike" dirty="0">
                <a:solidFill>
                  <a:srgbClr val="000000"/>
                </a:solidFill>
                <a:effectLst/>
                <a:latin typeface="Arial" panose="020B0604020202020204" pitchFamily="34" charset="0"/>
              </a:rPr>
              <a:t>Fundraising Academy</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algn="ctr" rtl="0" fontAlgn="base"/>
            <a:r>
              <a:rPr lang="en-US" sz="1600" b="0" i="0" u="none" strike="noStrike" dirty="0">
                <a:solidFill>
                  <a:srgbClr val="000000"/>
                </a:solidFill>
                <a:effectLst/>
                <a:latin typeface="Arial" panose="020B0604020202020204" pitchFamily="34" charset="0"/>
              </a:rPr>
              <a:t>National University</a:t>
            </a:r>
            <a:endParaRPr lang="en-US" sz="1600" b="0" i="0" dirty="0">
              <a:solidFill>
                <a:srgbClr val="000000"/>
              </a:solidFill>
              <a:effectLst/>
              <a:latin typeface="Segoe UI" panose="020B0502040204020203" pitchFamily="34" charset="0"/>
            </a:endParaRPr>
          </a:p>
        </p:txBody>
      </p:sp>
      <p:pic>
        <p:nvPicPr>
          <p:cNvPr id="1030" name="Picture 6">
            <a:extLst>
              <a:ext uri="{FF2B5EF4-FFF2-40B4-BE49-F238E27FC236}">
                <a16:creationId xmlns:a16="http://schemas.microsoft.com/office/drawing/2014/main" id="{AFF15227-DCEB-ACE7-6B8C-0CFB6C3A4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550" y="3450209"/>
            <a:ext cx="887412" cy="8919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79BC23E-6135-7031-C667-699686BD8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1" y="3450209"/>
            <a:ext cx="747868" cy="74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5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36D6-F48F-1563-E477-DC5301090892}"/>
              </a:ext>
            </a:extLst>
          </p:cNvPr>
          <p:cNvSpPr>
            <a:spLocks noGrp="1"/>
          </p:cNvSpPr>
          <p:nvPr>
            <p:ph type="title"/>
          </p:nvPr>
        </p:nvSpPr>
        <p:spPr/>
        <p:txBody>
          <a:bodyPr/>
          <a:lstStyle/>
          <a:p>
            <a:r>
              <a:rPr lang="en-US" b="1" i="0" u="none" strike="noStrike" dirty="0">
                <a:solidFill>
                  <a:srgbClr val="5735C4"/>
                </a:solidFill>
                <a:effectLst/>
                <a:latin typeface="MrEavesXLModOT"/>
              </a:rPr>
              <a:t>Objectives </a:t>
            </a:r>
            <a:endParaRPr lang="en-US" dirty="0"/>
          </a:p>
        </p:txBody>
      </p:sp>
      <p:sp>
        <p:nvSpPr>
          <p:cNvPr id="3" name="Content Placeholder 2">
            <a:extLst>
              <a:ext uri="{FF2B5EF4-FFF2-40B4-BE49-F238E27FC236}">
                <a16:creationId xmlns:a16="http://schemas.microsoft.com/office/drawing/2014/main" id="{B940A82F-36EC-2C71-7EA6-0B77582BA0F1}"/>
              </a:ext>
            </a:extLst>
          </p:cNvPr>
          <p:cNvSpPr>
            <a:spLocks noGrp="1"/>
          </p:cNvSpPr>
          <p:nvPr>
            <p:ph sz="quarter" idx="10"/>
          </p:nvPr>
        </p:nvSpPr>
        <p:spPr/>
        <p:txBody>
          <a:bodyPr/>
          <a:lstStyle/>
          <a:p>
            <a:pPr>
              <a:lnSpc>
                <a:spcPct val="100000"/>
              </a:lnSpc>
              <a:spcBef>
                <a:spcPts val="0"/>
              </a:spcBef>
              <a:spcAft>
                <a:spcPts val="2000"/>
              </a:spcAft>
            </a:pPr>
            <a:r>
              <a:rPr lang="en-US" sz="2000" dirty="0">
                <a:solidFill>
                  <a:srgbClr val="263544"/>
                </a:solidFill>
                <a:latin typeface="Calibri" panose="020F0502020204030204" pitchFamily="34" charset="0"/>
                <a:cs typeface="Calibri" panose="020F0502020204030204" pitchFamily="34" charset="0"/>
              </a:rPr>
              <a:t>Review the importance of planning.</a:t>
            </a:r>
          </a:p>
          <a:p>
            <a:pPr>
              <a:lnSpc>
                <a:spcPct val="100000"/>
              </a:lnSpc>
              <a:spcBef>
                <a:spcPts val="0"/>
              </a:spcBef>
              <a:spcAft>
                <a:spcPts val="2000"/>
              </a:spcAft>
            </a:pPr>
            <a:r>
              <a:rPr lang="en-US" sz="2000" dirty="0">
                <a:solidFill>
                  <a:srgbClr val="263544"/>
                </a:solidFill>
                <a:latin typeface="Calibri" panose="020F0502020204030204" pitchFamily="34" charset="0"/>
                <a:cs typeface="Calibri" panose="020F0502020204030204" pitchFamily="34" charset="0"/>
              </a:rPr>
              <a:t>Understand how planning contributes to accomplishing goals.</a:t>
            </a:r>
          </a:p>
          <a:p>
            <a:pPr>
              <a:lnSpc>
                <a:spcPct val="100000"/>
              </a:lnSpc>
              <a:spcBef>
                <a:spcPts val="0"/>
              </a:spcBef>
              <a:spcAft>
                <a:spcPts val="2000"/>
              </a:spcAft>
            </a:pPr>
            <a:r>
              <a:rPr lang="en-US" sz="2000" dirty="0">
                <a:solidFill>
                  <a:srgbClr val="263544"/>
                </a:solidFill>
                <a:latin typeface="Calibri" panose="020F0502020204030204" pitchFamily="34" charset="0"/>
                <a:cs typeface="Calibri" panose="020F0502020204030204" pitchFamily="34" charset="0"/>
              </a:rPr>
              <a:t>Elements of a meaningful plan.</a:t>
            </a:r>
          </a:p>
          <a:p>
            <a:pPr>
              <a:lnSpc>
                <a:spcPct val="100000"/>
              </a:lnSpc>
              <a:spcBef>
                <a:spcPts val="0"/>
              </a:spcBef>
              <a:spcAft>
                <a:spcPts val="2000"/>
              </a:spcAft>
            </a:pPr>
            <a:r>
              <a:rPr lang="en-US" sz="2000" dirty="0">
                <a:solidFill>
                  <a:srgbClr val="263544"/>
                </a:solidFill>
                <a:latin typeface="Calibri" panose="020F0502020204030204" pitchFamily="34" charset="0"/>
                <a:cs typeface="Calibri" panose="020F0502020204030204" pitchFamily="34" charset="0"/>
              </a:rPr>
              <a:t>Apply knowledge gained to create your development plan.</a:t>
            </a:r>
          </a:p>
          <a:p>
            <a:pPr marL="0" indent="0">
              <a:buNone/>
            </a:pPr>
            <a:endParaRPr lang="en-US" dirty="0"/>
          </a:p>
        </p:txBody>
      </p:sp>
    </p:spTree>
    <p:extLst>
      <p:ext uri="{BB962C8B-B14F-4D97-AF65-F5344CB8AC3E}">
        <p14:creationId xmlns:p14="http://schemas.microsoft.com/office/powerpoint/2010/main" val="50455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4B99-8440-5841-093B-D1D04C3C7B6B}"/>
              </a:ext>
            </a:extLst>
          </p:cNvPr>
          <p:cNvSpPr>
            <a:spLocks noGrp="1"/>
          </p:cNvSpPr>
          <p:nvPr>
            <p:ph type="title"/>
          </p:nvPr>
        </p:nvSpPr>
        <p:spPr>
          <a:xfrm>
            <a:off x="464264" y="998461"/>
            <a:ext cx="7886700" cy="540653"/>
          </a:xfrm>
        </p:spPr>
        <p:txBody>
          <a:bodyPr/>
          <a:lstStyle/>
          <a:p>
            <a:r>
              <a:rPr kumimoji="0" lang="en-US" sz="3600" b="1" i="0" u="none" strike="noStrike" kern="1200" cap="none" spc="0" normalizeH="0" baseline="0" noProof="0" dirty="0">
                <a:ln>
                  <a:noFill/>
                </a:ln>
                <a:solidFill>
                  <a:srgbClr val="5736C5"/>
                </a:solidFill>
                <a:effectLst/>
                <a:uLnTx/>
                <a:uFillTx/>
                <a:latin typeface="Calibri" panose="020F0502020204030204" pitchFamily="34" charset="0"/>
                <a:cs typeface="Calibri" panose="020F0502020204030204" pitchFamily="34" charset="0"/>
              </a:rPr>
              <a:t>COMMUNITY SHARE</a:t>
            </a:r>
            <a:endParaRPr lang="en-US" dirty="0">
              <a:solidFill>
                <a:srgbClr val="5736C5"/>
              </a:solidFill>
            </a:endParaRPr>
          </a:p>
        </p:txBody>
      </p:sp>
      <p:sp>
        <p:nvSpPr>
          <p:cNvPr id="3" name="Content Placeholder 2">
            <a:extLst>
              <a:ext uri="{FF2B5EF4-FFF2-40B4-BE49-F238E27FC236}">
                <a16:creationId xmlns:a16="http://schemas.microsoft.com/office/drawing/2014/main" id="{FDBCDC01-9265-2DFB-41FC-A48F08F471AC}"/>
              </a:ext>
            </a:extLst>
          </p:cNvPr>
          <p:cNvSpPr>
            <a:spLocks noGrp="1"/>
          </p:cNvSpPr>
          <p:nvPr>
            <p:ph sz="quarter" idx="10"/>
          </p:nvPr>
        </p:nvSpPr>
        <p:spPr>
          <a:xfrm>
            <a:off x="515634" y="1605569"/>
            <a:ext cx="4883435" cy="2473325"/>
          </a:xfrm>
        </p:spPr>
        <p:txBody>
          <a:bodyPr/>
          <a:lstStyle/>
          <a:p>
            <a:pPr marL="0" indent="0">
              <a:lnSpc>
                <a:spcPct val="100000"/>
              </a:lnSpc>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What plans do you currently have at your organization?</a:t>
            </a:r>
          </a:p>
          <a:p>
            <a:pPr marL="0" indent="0">
              <a:lnSpc>
                <a:spcPct val="100000"/>
              </a:lnSpc>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When was the last time the plan was updated?</a:t>
            </a:r>
          </a:p>
          <a:p>
            <a:pPr marL="0" indent="0">
              <a:lnSpc>
                <a:spcPct val="100000"/>
              </a:lnSpc>
              <a:spcBef>
                <a:spcPts val="0"/>
              </a:spcBef>
              <a:spcAft>
                <a:spcPts val="1200"/>
              </a:spcAft>
              <a:buNone/>
            </a:pPr>
            <a:r>
              <a:rPr lang="en-US" sz="2400" dirty="0">
                <a:solidFill>
                  <a:schemeClr val="tx1"/>
                </a:solidFill>
                <a:latin typeface="Calibri" panose="020F0502020204030204" pitchFamily="34" charset="0"/>
                <a:cs typeface="Calibri" panose="020F0502020204030204" pitchFamily="34" charset="0"/>
              </a:rPr>
              <a:t>How frequent are your organization's plans updated?</a:t>
            </a:r>
            <a:endParaRPr lang="en-US" dirty="0"/>
          </a:p>
        </p:txBody>
      </p:sp>
      <p:pic>
        <p:nvPicPr>
          <p:cNvPr id="4" name="Picture 3" descr="Classroom of students raising their hands in front of a teacher">
            <a:extLst>
              <a:ext uri="{FF2B5EF4-FFF2-40B4-BE49-F238E27FC236}">
                <a16:creationId xmlns:a16="http://schemas.microsoft.com/office/drawing/2014/main" id="{7C725856-DD88-25FA-CECC-E27E9133A731}"/>
              </a:ext>
            </a:extLst>
          </p:cNvPr>
          <p:cNvPicPr>
            <a:picLocks noChangeAspect="1"/>
          </p:cNvPicPr>
          <p:nvPr/>
        </p:nvPicPr>
        <p:blipFill rotWithShape="1">
          <a:blip r:embed="rId3"/>
          <a:srcRect t="75" b="-515"/>
          <a:stretch/>
        </p:blipFill>
        <p:spPr>
          <a:xfrm>
            <a:off x="5645773" y="1783208"/>
            <a:ext cx="2920915" cy="1998323"/>
          </a:xfrm>
          <a:prstGeom prst="rect">
            <a:avLst/>
          </a:prstGeom>
        </p:spPr>
      </p:pic>
    </p:spTree>
    <p:extLst>
      <p:ext uri="{BB962C8B-B14F-4D97-AF65-F5344CB8AC3E}">
        <p14:creationId xmlns:p14="http://schemas.microsoft.com/office/powerpoint/2010/main" val="126129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p:txBody>
          <a:bodyPr/>
          <a:lstStyle/>
          <a:p>
            <a:r>
              <a:rPr lang="en-US" b="1" dirty="0">
                <a:solidFill>
                  <a:srgbClr val="5735C4"/>
                </a:solidFill>
                <a:latin typeface="MrEavesXLModOT"/>
              </a:rPr>
              <a:t>Why Plan?</a:t>
            </a:r>
            <a:endParaRPr lang="en-US" b="1" dirty="0">
              <a:solidFill>
                <a:srgbClr val="7030A0"/>
              </a:solidFill>
            </a:endParaRPr>
          </a:p>
        </p:txBody>
      </p:sp>
      <p:graphicFrame>
        <p:nvGraphicFramePr>
          <p:cNvPr id="4" name="Content Placeholder 3">
            <a:extLst>
              <a:ext uri="{FF2B5EF4-FFF2-40B4-BE49-F238E27FC236}">
                <a16:creationId xmlns:a16="http://schemas.microsoft.com/office/drawing/2014/main" id="{826BB35B-500C-F8F1-B909-2F67E0CEEDCA}"/>
              </a:ext>
            </a:extLst>
          </p:cNvPr>
          <p:cNvGraphicFramePr>
            <a:graphicFrameLocks noGrp="1"/>
          </p:cNvGraphicFramePr>
          <p:nvPr>
            <p:ph sz="quarter" idx="10"/>
            <p:extLst>
              <p:ext uri="{D42A27DB-BD31-4B8C-83A1-F6EECF244321}">
                <p14:modId xmlns:p14="http://schemas.microsoft.com/office/powerpoint/2010/main" val="982958945"/>
              </p:ext>
            </p:extLst>
          </p:nvPr>
        </p:nvGraphicFramePr>
        <p:xfrm>
          <a:off x="515236" y="1797976"/>
          <a:ext cx="7886700" cy="2119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40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p:txBody>
          <a:bodyPr/>
          <a:lstStyle/>
          <a:p>
            <a:r>
              <a:rPr lang="en-US" b="1" dirty="0">
                <a:solidFill>
                  <a:srgbClr val="5735C4"/>
                </a:solidFill>
                <a:latin typeface="MrEavesXLModOT"/>
              </a:rPr>
              <a:t>Why Plan?</a:t>
            </a:r>
            <a:endParaRPr lang="en-US" b="1" dirty="0">
              <a:solidFill>
                <a:srgbClr val="7030A0"/>
              </a:solidFill>
            </a:endParaRPr>
          </a:p>
        </p:txBody>
      </p:sp>
      <p:graphicFrame>
        <p:nvGraphicFramePr>
          <p:cNvPr id="4" name="Content Placeholder 3">
            <a:extLst>
              <a:ext uri="{FF2B5EF4-FFF2-40B4-BE49-F238E27FC236}">
                <a16:creationId xmlns:a16="http://schemas.microsoft.com/office/drawing/2014/main" id="{826BB35B-500C-F8F1-B909-2F67E0CEEDCA}"/>
              </a:ext>
            </a:extLst>
          </p:cNvPr>
          <p:cNvGraphicFramePr>
            <a:graphicFrameLocks noGrp="1"/>
          </p:cNvGraphicFramePr>
          <p:nvPr>
            <p:ph sz="quarter" idx="10"/>
            <p:extLst>
              <p:ext uri="{D42A27DB-BD31-4B8C-83A1-F6EECF244321}">
                <p14:modId xmlns:p14="http://schemas.microsoft.com/office/powerpoint/2010/main" val="4234676590"/>
              </p:ext>
            </p:extLst>
          </p:nvPr>
        </p:nvGraphicFramePr>
        <p:xfrm>
          <a:off x="515236" y="1797976"/>
          <a:ext cx="7886700" cy="2119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436328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p:txBody>
          <a:bodyPr/>
          <a:lstStyle/>
          <a:p>
            <a:r>
              <a:rPr lang="en-US" b="1" dirty="0">
                <a:solidFill>
                  <a:srgbClr val="5735C4"/>
                </a:solidFill>
                <a:latin typeface="MrEavesXLModOT"/>
              </a:rPr>
              <a:t>What Does A Plan Accomplish? </a:t>
            </a:r>
            <a:endParaRPr lang="en-US" b="1" dirty="0">
              <a:solidFill>
                <a:srgbClr val="7030A0"/>
              </a:solidFill>
            </a:endParaRPr>
          </a:p>
        </p:txBody>
      </p:sp>
      <p:sp>
        <p:nvSpPr>
          <p:cNvPr id="3" name="Content Placeholder 2">
            <a:extLst>
              <a:ext uri="{FF2B5EF4-FFF2-40B4-BE49-F238E27FC236}">
                <a16:creationId xmlns:a16="http://schemas.microsoft.com/office/drawing/2014/main" id="{DC529420-6CFC-A5AC-EEA5-05F3BA308AC3}"/>
              </a:ext>
            </a:extLst>
          </p:cNvPr>
          <p:cNvSpPr>
            <a:spLocks noGrp="1"/>
          </p:cNvSpPr>
          <p:nvPr>
            <p:ph sz="quarter" idx="10"/>
          </p:nvPr>
        </p:nvSpPr>
        <p:spPr/>
        <p:txBody>
          <a:bodyPr/>
          <a:lstStyle/>
          <a:p>
            <a:pPr>
              <a:lnSpc>
                <a:spcPct val="100000"/>
              </a:lnSpc>
              <a:spcBef>
                <a:spcPts val="0"/>
              </a:spcBef>
              <a:spcAft>
                <a:spcPts val="2400"/>
              </a:spcAft>
            </a:pPr>
            <a:r>
              <a:rPr lang="en-US" sz="2400" dirty="0">
                <a:solidFill>
                  <a:schemeClr val="tx1"/>
                </a:solidFill>
                <a:latin typeface="Calibri" panose="020F0502020204030204" pitchFamily="34" charset="0"/>
                <a:cs typeface="Calibri" panose="020F0502020204030204" pitchFamily="34" charset="0"/>
              </a:rPr>
              <a:t>Think at a </a:t>
            </a:r>
            <a:r>
              <a:rPr lang="en-US" sz="2400" b="1" dirty="0">
                <a:solidFill>
                  <a:schemeClr val="tx1"/>
                </a:solidFill>
                <a:latin typeface="Calibri" panose="020F0502020204030204" pitchFamily="34" charset="0"/>
                <a:cs typeface="Calibri" panose="020F0502020204030204" pitchFamily="34" charset="0"/>
              </a:rPr>
              <a:t>macro level</a:t>
            </a:r>
          </a:p>
          <a:p>
            <a:pPr>
              <a:lnSpc>
                <a:spcPct val="100000"/>
              </a:lnSpc>
              <a:spcBef>
                <a:spcPts val="0"/>
              </a:spcBef>
              <a:spcAft>
                <a:spcPts val="2400"/>
              </a:spcAft>
            </a:pPr>
            <a:r>
              <a:rPr lang="en-US" sz="2400" dirty="0">
                <a:solidFill>
                  <a:schemeClr val="tx1"/>
                </a:solidFill>
                <a:latin typeface="Calibri" panose="020F0502020204030204" pitchFamily="34" charset="0"/>
                <a:cs typeface="Calibri" panose="020F0502020204030204" pitchFamily="34" charset="0"/>
              </a:rPr>
              <a:t>Examine your market </a:t>
            </a:r>
            <a:r>
              <a:rPr lang="en-US" sz="2400" b="1" dirty="0">
                <a:solidFill>
                  <a:schemeClr val="tx1"/>
                </a:solidFill>
                <a:latin typeface="Calibri" panose="020F0502020204030204" pitchFamily="34" charset="0"/>
                <a:cs typeface="Calibri" panose="020F0502020204030204" pitchFamily="34" charset="0"/>
              </a:rPr>
              <a:t>niche</a:t>
            </a:r>
          </a:p>
          <a:p>
            <a:pPr>
              <a:lnSpc>
                <a:spcPct val="100000"/>
              </a:lnSpc>
              <a:spcBef>
                <a:spcPts val="0"/>
              </a:spcBef>
              <a:spcAft>
                <a:spcPts val="2400"/>
              </a:spcAft>
            </a:pPr>
            <a:r>
              <a:rPr lang="en-US" sz="2400" dirty="0">
                <a:solidFill>
                  <a:schemeClr val="tx1"/>
                </a:solidFill>
                <a:latin typeface="Calibri" panose="020F0502020204030204" pitchFamily="34" charset="0"/>
                <a:cs typeface="Calibri" panose="020F0502020204030204" pitchFamily="34" charset="0"/>
              </a:rPr>
              <a:t>Look at all </a:t>
            </a:r>
            <a:r>
              <a:rPr lang="en-US" sz="2400" b="1" dirty="0">
                <a:solidFill>
                  <a:schemeClr val="tx1"/>
                </a:solidFill>
                <a:latin typeface="Calibri" panose="020F0502020204030204" pitchFamily="34" charset="0"/>
                <a:cs typeface="Calibri" panose="020F0502020204030204" pitchFamily="34" charset="0"/>
              </a:rPr>
              <a:t>external</a:t>
            </a:r>
            <a:r>
              <a:rPr lang="en-US" sz="2400" dirty="0">
                <a:solidFill>
                  <a:schemeClr val="tx1"/>
                </a:solidFill>
                <a:latin typeface="Calibri" panose="020F0502020204030204" pitchFamily="34" charset="0"/>
                <a:cs typeface="Calibri" panose="020F0502020204030204" pitchFamily="34" charset="0"/>
              </a:rPr>
              <a:t> forces</a:t>
            </a:r>
          </a:p>
          <a:p>
            <a:pPr>
              <a:lnSpc>
                <a:spcPct val="100000"/>
              </a:lnSpc>
              <a:spcBef>
                <a:spcPts val="0"/>
              </a:spcBef>
              <a:spcAft>
                <a:spcPts val="2400"/>
              </a:spcAft>
            </a:pPr>
            <a:r>
              <a:rPr lang="en-US" sz="2400" dirty="0">
                <a:solidFill>
                  <a:schemeClr val="tx1"/>
                </a:solidFill>
                <a:latin typeface="Calibri" panose="020F0502020204030204" pitchFamily="34" charset="0"/>
                <a:cs typeface="Calibri" panose="020F0502020204030204" pitchFamily="34" charset="0"/>
              </a:rPr>
              <a:t>Clarify </a:t>
            </a:r>
            <a:r>
              <a:rPr lang="en-US" sz="2400" b="1" dirty="0">
                <a:solidFill>
                  <a:schemeClr val="tx1"/>
                </a:solidFill>
                <a:latin typeface="Calibri" panose="020F0502020204030204" pitchFamily="34" charset="0"/>
                <a:cs typeface="Calibri" panose="020F0502020204030204" pitchFamily="34" charset="0"/>
              </a:rPr>
              <a:t>mission</a:t>
            </a:r>
            <a:r>
              <a:rPr lang="en-US" sz="2400"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vision</a:t>
            </a:r>
            <a:r>
              <a:rPr lang="en-US" sz="2400" dirty="0">
                <a:solidFill>
                  <a:schemeClr val="tx1"/>
                </a:solidFill>
                <a:latin typeface="Calibri" panose="020F0502020204030204" pitchFamily="34" charset="0"/>
                <a:cs typeface="Calibri" panose="020F0502020204030204" pitchFamily="34" charset="0"/>
              </a:rPr>
              <a:t> and </a:t>
            </a:r>
            <a:r>
              <a:rPr lang="en-US" sz="2400" b="1" dirty="0">
                <a:solidFill>
                  <a:schemeClr val="tx1"/>
                </a:solidFill>
                <a:latin typeface="Calibri" panose="020F0502020204030204" pitchFamily="34" charset="0"/>
                <a:cs typeface="Calibri" panose="020F0502020204030204" pitchFamily="34" charset="0"/>
              </a:rPr>
              <a:t>values</a:t>
            </a:r>
          </a:p>
          <a:p>
            <a:pPr>
              <a:lnSpc>
                <a:spcPct val="100000"/>
              </a:lnSpc>
              <a:spcBef>
                <a:spcPts val="0"/>
              </a:spcBef>
              <a:spcAft>
                <a:spcPts val="2400"/>
              </a:spcAft>
            </a:pPr>
            <a:endParaRPr lang="en-US" dirty="0"/>
          </a:p>
        </p:txBody>
      </p:sp>
    </p:spTree>
    <p:extLst>
      <p:ext uri="{BB962C8B-B14F-4D97-AF65-F5344CB8AC3E}">
        <p14:creationId xmlns:p14="http://schemas.microsoft.com/office/powerpoint/2010/main" val="175769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p:txBody>
          <a:bodyPr/>
          <a:lstStyle/>
          <a:p>
            <a:r>
              <a:rPr lang="en-US" b="1" dirty="0">
                <a:solidFill>
                  <a:srgbClr val="5735C4"/>
                </a:solidFill>
                <a:latin typeface="MrEavesXLModOT"/>
              </a:rPr>
              <a:t>What Does A Plan Accomplish? </a:t>
            </a:r>
            <a:endParaRPr lang="en-US" b="1" dirty="0">
              <a:solidFill>
                <a:srgbClr val="7030A0"/>
              </a:solidFill>
            </a:endParaRPr>
          </a:p>
        </p:txBody>
      </p:sp>
      <p:sp>
        <p:nvSpPr>
          <p:cNvPr id="3" name="Content Placeholder 2">
            <a:extLst>
              <a:ext uri="{FF2B5EF4-FFF2-40B4-BE49-F238E27FC236}">
                <a16:creationId xmlns:a16="http://schemas.microsoft.com/office/drawing/2014/main" id="{DC529420-6CFC-A5AC-EEA5-05F3BA308AC3}"/>
              </a:ext>
            </a:extLst>
          </p:cNvPr>
          <p:cNvSpPr>
            <a:spLocks noGrp="1"/>
          </p:cNvSpPr>
          <p:nvPr>
            <p:ph sz="quarter" idx="10"/>
          </p:nvPr>
        </p:nvSpPr>
        <p:spPr/>
        <p:txBody>
          <a:bodyPr/>
          <a:lstStyle/>
          <a:p>
            <a:pPr>
              <a:lnSpc>
                <a:spcPct val="100000"/>
              </a:lnSpc>
              <a:spcBef>
                <a:spcPts val="0"/>
              </a:spcBef>
              <a:spcAft>
                <a:spcPts val="2400"/>
              </a:spcAft>
            </a:pPr>
            <a:r>
              <a:rPr lang="en-US" sz="2400" dirty="0">
                <a:solidFill>
                  <a:schemeClr val="tx1"/>
                </a:solidFill>
                <a:latin typeface="Calibri" panose="020F0502020204030204" pitchFamily="34" charset="0"/>
                <a:cs typeface="Calibri" panose="020F0502020204030204" pitchFamily="34" charset="0"/>
              </a:rPr>
              <a:t>Define </a:t>
            </a:r>
            <a:r>
              <a:rPr lang="en-US" sz="2400" b="1" dirty="0">
                <a:solidFill>
                  <a:schemeClr val="tx1"/>
                </a:solidFill>
                <a:latin typeface="Calibri" panose="020F0502020204030204" pitchFamily="34" charset="0"/>
                <a:cs typeface="Calibri" panose="020F0502020204030204" pitchFamily="34" charset="0"/>
              </a:rPr>
              <a:t>measurable</a:t>
            </a:r>
            <a:r>
              <a:rPr lang="en-US" sz="2400"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goals</a:t>
            </a:r>
          </a:p>
          <a:p>
            <a:pPr>
              <a:lnSpc>
                <a:spcPct val="100000"/>
              </a:lnSpc>
              <a:spcBef>
                <a:spcPts val="0"/>
              </a:spcBef>
              <a:spcAft>
                <a:spcPts val="2400"/>
              </a:spcAft>
            </a:pPr>
            <a:r>
              <a:rPr lang="en-US" sz="2400" dirty="0">
                <a:solidFill>
                  <a:schemeClr val="tx1"/>
                </a:solidFill>
                <a:latin typeface="Calibri" panose="020F0502020204030204" pitchFamily="34" charset="0"/>
                <a:cs typeface="Calibri" panose="020F0502020204030204" pitchFamily="34" charset="0"/>
              </a:rPr>
              <a:t>Outline </a:t>
            </a:r>
            <a:r>
              <a:rPr lang="en-US" sz="2400" b="1" dirty="0">
                <a:solidFill>
                  <a:schemeClr val="tx1"/>
                </a:solidFill>
                <a:latin typeface="Calibri" panose="020F0502020204030204" pitchFamily="34" charset="0"/>
                <a:cs typeface="Calibri" panose="020F0502020204030204" pitchFamily="34" charset="0"/>
              </a:rPr>
              <a:t>responsibilities</a:t>
            </a:r>
          </a:p>
          <a:p>
            <a:pPr>
              <a:lnSpc>
                <a:spcPct val="100000"/>
              </a:lnSpc>
              <a:spcBef>
                <a:spcPts val="0"/>
              </a:spcBef>
              <a:spcAft>
                <a:spcPts val="2400"/>
              </a:spcAft>
            </a:pPr>
            <a:r>
              <a:rPr lang="en-US" sz="2400" dirty="0">
                <a:solidFill>
                  <a:schemeClr val="tx1"/>
                </a:solidFill>
                <a:latin typeface="Calibri" panose="020F0502020204030204" pitchFamily="34" charset="0"/>
                <a:cs typeface="Calibri" panose="020F0502020204030204" pitchFamily="34" charset="0"/>
              </a:rPr>
              <a:t>Engage </a:t>
            </a:r>
            <a:r>
              <a:rPr lang="en-US" sz="2400" b="1" dirty="0">
                <a:solidFill>
                  <a:schemeClr val="tx1"/>
                </a:solidFill>
                <a:latin typeface="Calibri" panose="020F0502020204030204" pitchFamily="34" charset="0"/>
                <a:cs typeface="Calibri" panose="020F0502020204030204" pitchFamily="34" charset="0"/>
              </a:rPr>
              <a:t>stakeholders</a:t>
            </a:r>
            <a:r>
              <a:rPr lang="en-US" sz="2400" dirty="0">
                <a:solidFill>
                  <a:schemeClr val="tx1"/>
                </a:solidFill>
                <a:latin typeface="Calibri" panose="020F0502020204030204" pitchFamily="34" charset="0"/>
                <a:cs typeface="Calibri" panose="020F0502020204030204" pitchFamily="34" charset="0"/>
              </a:rPr>
              <a:t> to support the organization’s future</a:t>
            </a:r>
          </a:p>
          <a:p>
            <a:pPr>
              <a:lnSpc>
                <a:spcPct val="100000"/>
              </a:lnSpc>
              <a:spcBef>
                <a:spcPts val="0"/>
              </a:spcBef>
              <a:spcAft>
                <a:spcPts val="2400"/>
              </a:spcAft>
            </a:pPr>
            <a:endParaRPr lang="en-US"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11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e15bd9-4b04-43a5-bc21-44510ac23695">
      <UserInfo>
        <DisplayName>Faith Martin</DisplayName>
        <AccountId>145</AccountId>
        <AccountType/>
      </UserInfo>
      <UserInfo>
        <DisplayName>Pearl Hoeglund</DisplayName>
        <AccountId>6</AccountId>
        <AccountType/>
      </UserInfo>
      <UserInfo>
        <DisplayName>Jack Alotto</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12ED44A74B464CA429FC046642A00F" ma:contentTypeVersion="4" ma:contentTypeDescription="Create a new document." ma:contentTypeScope="" ma:versionID="262dcbce07d04b1c1b9e6284b558a2dd">
  <xsd:schema xmlns:xsd="http://www.w3.org/2001/XMLSchema" xmlns:xs="http://www.w3.org/2001/XMLSchema" xmlns:p="http://schemas.microsoft.com/office/2006/metadata/properties" xmlns:ns2="ba908cfe-cfc4-437a-9a82-de7acfbd6fd4" xmlns:ns3="8ae15bd9-4b04-43a5-bc21-44510ac23695" targetNamespace="http://schemas.microsoft.com/office/2006/metadata/properties" ma:root="true" ma:fieldsID="2332294948d25741c98a78703ae3e435" ns2:_="" ns3:_="">
    <xsd:import namespace="ba908cfe-cfc4-437a-9a82-de7acfbd6fd4"/>
    <xsd:import namespace="8ae15bd9-4b04-43a5-bc21-44510ac236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08cfe-cfc4-437a-9a82-de7acfbd6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e15bd9-4b04-43a5-bc21-44510ac236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B8158-12D3-48AA-AB45-26FDA630B423}">
  <ds:schemaRefs>
    <ds:schemaRef ds:uri="http://schemas.microsoft.com/office/2006/documentManagement/types"/>
    <ds:schemaRef ds:uri="http://purl.org/dc/dcmitype/"/>
    <ds:schemaRef ds:uri="ba908cfe-cfc4-437a-9a82-de7acfbd6fd4"/>
    <ds:schemaRef ds:uri="http://purl.org/dc/terms/"/>
    <ds:schemaRef ds:uri="8ae15bd9-4b04-43a5-bc21-44510ac23695"/>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D07DCF9-E259-4F82-A480-8C0970A17D2C}">
  <ds:schemaRefs>
    <ds:schemaRef ds:uri="http://schemas.microsoft.com/sharepoint/v3/contenttype/forms"/>
  </ds:schemaRefs>
</ds:datastoreItem>
</file>

<file path=customXml/itemProps3.xml><?xml version="1.0" encoding="utf-8"?>
<ds:datastoreItem xmlns:ds="http://schemas.openxmlformats.org/officeDocument/2006/customXml" ds:itemID="{50C63827-1FFE-4BE8-9BCB-50445556A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908cfe-cfc4-437a-9a82-de7acfbd6fd4"/>
    <ds:schemaRef ds:uri="8ae15bd9-4b04-43a5-bc21-44510ac23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AFPICON2023-Template-Jan2023</Template>
  <TotalTime>475</TotalTime>
  <Words>3589</Words>
  <Application>Microsoft Office PowerPoint</Application>
  <PresentationFormat>On-screen Show (16:9)</PresentationFormat>
  <Paragraphs>359</Paragraphs>
  <Slides>21</Slides>
  <Notes>15</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FUNDRAISING ACTION PLANNING</vt:lpstr>
      <vt:lpstr>PowerPoint Presentation</vt:lpstr>
      <vt:lpstr>PRESENTERS</vt:lpstr>
      <vt:lpstr>Objectives </vt:lpstr>
      <vt:lpstr>COMMUNITY SHARE</vt:lpstr>
      <vt:lpstr>Why Plan?</vt:lpstr>
      <vt:lpstr>Why Plan?</vt:lpstr>
      <vt:lpstr>What Does A Plan Accomplish? </vt:lpstr>
      <vt:lpstr>What Does A Plan Accomplish? </vt:lpstr>
      <vt:lpstr>Planning Steps</vt:lpstr>
      <vt:lpstr>Planning Steps</vt:lpstr>
      <vt:lpstr>Creating Your Fundraising Action Plan </vt:lpstr>
      <vt:lpstr>Questions to Ask &amp; Guide The Process </vt:lpstr>
      <vt:lpstr>The Cause Selling Cycle  </vt:lpstr>
      <vt:lpstr>Fundraising Narrative Plan</vt:lpstr>
      <vt:lpstr>PowerPoint Presentation</vt:lpstr>
      <vt:lpstr>Marketing and Communications Plan</vt:lpstr>
      <vt:lpstr>Community Share</vt:lpstr>
      <vt:lpstr> Questions?  </vt:lpstr>
      <vt:lpstr>PRESENTERS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LaShonda Williams</dc:creator>
  <cp:lastModifiedBy>Pearl Hoeglund</cp:lastModifiedBy>
  <cp:revision>48</cp:revision>
  <dcterms:created xsi:type="dcterms:W3CDTF">2023-03-09T12:26:59Z</dcterms:created>
  <dcterms:modified xsi:type="dcterms:W3CDTF">2023-03-18T00:27:26Z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0x010100E312ED44A74B464CA429FC046642A00F</vt:lpwstr>
  </property>
</Properties>
</file>